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23"/>
  </p:notesMasterIdLst>
  <p:handoutMasterIdLst>
    <p:handoutMasterId r:id="rId24"/>
  </p:handoutMasterIdLst>
  <p:sldIdLst>
    <p:sldId id="272" r:id="rId13"/>
    <p:sldId id="273" r:id="rId14"/>
    <p:sldId id="274" r:id="rId15"/>
    <p:sldId id="282" r:id="rId16"/>
    <p:sldId id="277" r:id="rId17"/>
    <p:sldId id="278" r:id="rId18"/>
    <p:sldId id="279" r:id="rId19"/>
    <p:sldId id="280" r:id="rId20"/>
    <p:sldId id="281" r:id="rId21"/>
    <p:sldId id="275" r:id="rId22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3" autoAdjust="0"/>
    <p:restoredTop sz="94660"/>
  </p:normalViewPr>
  <p:slideViewPr>
    <p:cSldViewPr snapToObjects="1">
      <p:cViewPr varScale="1">
        <p:scale>
          <a:sx n="128" d="100"/>
          <a:sy n="128" d="100"/>
        </p:scale>
        <p:origin x="328" y="184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11.12.24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11.12.24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551" y="6507088"/>
            <a:ext cx="984077" cy="162000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D930928-4A4B-D7AD-DD3B-4C7FF4C3D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0852" y="6522444"/>
            <a:ext cx="539789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 dirty="0"/>
              <a:t>Scientific IT Services ETH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318413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Scientific IT Services ETH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  <p:sldLayoutId id="2147483861" r:id="rId10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is.id.ethz.ch/services/index.html#consulting-training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tiff"/><Relationship Id="rId18" Type="http://schemas.openxmlformats.org/officeDocument/2006/relationships/image" Target="../media/image36.tiff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tiff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17" Type="http://schemas.openxmlformats.org/officeDocument/2006/relationships/image" Target="../media/image35.tiff"/><Relationship Id="rId25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34.tiff"/><Relationship Id="rId20" Type="http://schemas.openxmlformats.org/officeDocument/2006/relationships/image" Target="../media/image38.tiff"/><Relationship Id="rId29" Type="http://schemas.openxmlformats.org/officeDocument/2006/relationships/image" Target="../media/image47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24" Type="http://schemas.openxmlformats.org/officeDocument/2006/relationships/image" Target="../media/image42.tiff"/><Relationship Id="rId5" Type="http://schemas.openxmlformats.org/officeDocument/2006/relationships/image" Target="../media/image23.png"/><Relationship Id="rId15" Type="http://schemas.openxmlformats.org/officeDocument/2006/relationships/image" Target="../media/image33.tiff"/><Relationship Id="rId23" Type="http://schemas.openxmlformats.org/officeDocument/2006/relationships/image" Target="../media/image41.png"/><Relationship Id="rId28" Type="http://schemas.openxmlformats.org/officeDocument/2006/relationships/image" Target="../media/image46.jpeg"/><Relationship Id="rId10" Type="http://schemas.openxmlformats.org/officeDocument/2006/relationships/image" Target="../media/image28.tiff"/><Relationship Id="rId19" Type="http://schemas.openxmlformats.org/officeDocument/2006/relationships/image" Target="../media/image37.tiff"/><Relationship Id="rId4" Type="http://schemas.openxmlformats.org/officeDocument/2006/relationships/image" Target="../media/image22.png"/><Relationship Id="rId9" Type="http://schemas.openxmlformats.org/officeDocument/2006/relationships/image" Target="../media/image27.tiff"/><Relationship Id="rId14" Type="http://schemas.openxmlformats.org/officeDocument/2006/relationships/image" Target="../media/image32.tiff"/><Relationship Id="rId22" Type="http://schemas.openxmlformats.org/officeDocument/2006/relationships/image" Target="../media/image40.tiff"/><Relationship Id="rId27" Type="http://schemas.openxmlformats.org/officeDocument/2006/relationships/image" Target="../media/image4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D-BIOL has a subscription on the work of Scientific IT Services ETH</a:t>
            </a:r>
          </a:p>
          <a:p>
            <a:endParaRPr lang="en-US" dirty="0"/>
          </a:p>
          <a:p>
            <a:r>
              <a:rPr lang="en-US" dirty="0"/>
              <a:t>It includes in pre-paid mode various type of work for the labs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Consulting</a:t>
            </a:r>
          </a:p>
          <a:p>
            <a:pPr lvl="1"/>
            <a:r>
              <a:rPr lang="en-US" dirty="0"/>
              <a:t>Data analysis support</a:t>
            </a:r>
          </a:p>
          <a:p>
            <a:pPr lvl="1"/>
            <a:r>
              <a:rPr lang="en-US" dirty="0"/>
              <a:t>Training</a:t>
            </a:r>
          </a:p>
          <a:p>
            <a:pPr lvl="1"/>
            <a:r>
              <a:rPr lang="en-US" dirty="0"/>
              <a:t>Software development</a:t>
            </a:r>
          </a:p>
          <a:p>
            <a:endParaRPr lang="en-US" dirty="0"/>
          </a:p>
          <a:p>
            <a:r>
              <a:rPr lang="en-US" dirty="0"/>
              <a:t>The service owners is Thomas </a:t>
            </a:r>
            <a:r>
              <a:rPr lang="en-US" dirty="0" err="1"/>
              <a:t>Wüst</a:t>
            </a:r>
            <a:r>
              <a:rPr lang="en-US" dirty="0"/>
              <a:t>, on D-BIOL side Patrick </a:t>
            </a:r>
            <a:r>
              <a:rPr lang="en-US" dirty="0" err="1"/>
              <a:t>Pedrioli</a:t>
            </a:r>
            <a:r>
              <a:rPr lang="en-US" dirty="0"/>
              <a:t>. 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pPr marL="361950" lvl="1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IT Services subscription for D-BIOL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F60FDA9-2B6C-9723-EF05-A4A3ED4B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13" y="6308726"/>
            <a:ext cx="4631883" cy="459776"/>
          </a:xfrm>
        </p:spPr>
        <p:txBody>
          <a:bodyPr/>
          <a:lstStyle/>
          <a:p>
            <a:r>
              <a:rPr lang="en-GB" dirty="0"/>
              <a:t>Scientific IT Services ETH </a:t>
            </a:r>
          </a:p>
        </p:txBody>
      </p:sp>
      <p:pic>
        <p:nvPicPr>
          <p:cNvPr id="9" name="Picture 8" descr="A diagram of a cloud with text&#10;&#10;Description automatically generated">
            <a:extLst>
              <a:ext uri="{FF2B5EF4-FFF2-40B4-BE49-F238E27FC236}">
                <a16:creationId xmlns:a16="http://schemas.microsoft.com/office/drawing/2014/main" id="{728387BD-302E-1268-BA05-1AAEBA460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67" y="3212976"/>
            <a:ext cx="4282764" cy="23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196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2F4255-10B5-ED80-180A-5F316B9EA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High Performance Computing for –omics</a:t>
            </a:r>
          </a:p>
          <a:p>
            <a:r>
              <a:rPr lang="en-CH" dirty="0"/>
              <a:t>Advanced HPC with Snakemake</a:t>
            </a:r>
          </a:p>
          <a:p>
            <a:r>
              <a:rPr lang="en-CH" dirty="0"/>
              <a:t>Fast Python</a:t>
            </a:r>
          </a:p>
          <a:p>
            <a:r>
              <a:rPr lang="en-CH" dirty="0"/>
              <a:t>Machine Learning </a:t>
            </a:r>
          </a:p>
          <a:p>
            <a:r>
              <a:rPr lang="en-CH" dirty="0"/>
              <a:t>Introduction to openBIS</a:t>
            </a:r>
          </a:p>
          <a:p>
            <a:r>
              <a:rPr lang="en-CH" dirty="0"/>
              <a:t>Research Data Management</a:t>
            </a:r>
          </a:p>
          <a:p>
            <a:r>
              <a:rPr lang="en-CH" dirty="0"/>
              <a:t>MPI</a:t>
            </a:r>
          </a:p>
          <a:p>
            <a:endParaRPr lang="en-CH" dirty="0"/>
          </a:p>
          <a:p>
            <a:r>
              <a:rPr lang="en-GB" dirty="0"/>
              <a:t>S</a:t>
            </a:r>
            <a:r>
              <a:rPr lang="en-CH" dirty="0"/>
              <a:t>ee also </a:t>
            </a:r>
            <a:r>
              <a:rPr lang="en-GB" dirty="0">
                <a:hlinkClick r:id="rId2"/>
              </a:rPr>
              <a:t>https://sis.id.ethz.ch/services/index.html#consulting-training</a:t>
            </a:r>
            <a:endParaRPr lang="en-CH" dirty="0"/>
          </a:p>
          <a:p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042CDD-3F0F-C13B-E4E1-5813302A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B0E93-1F5F-E4EF-F200-89FA22DB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D527C1-0965-84C3-7364-38AFC152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Types of courses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497953B-87DC-5D0D-D517-FF298F4E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13" y="6308726"/>
            <a:ext cx="4631883" cy="459776"/>
          </a:xfrm>
        </p:spPr>
        <p:txBody>
          <a:bodyPr/>
          <a:lstStyle/>
          <a:p>
            <a:r>
              <a:rPr lang="en-GB" dirty="0"/>
              <a:t>Scientific IT Services ETH </a:t>
            </a:r>
          </a:p>
        </p:txBody>
      </p:sp>
    </p:spTree>
    <p:extLst>
      <p:ext uri="{BB962C8B-B14F-4D97-AF65-F5344CB8AC3E}">
        <p14:creationId xmlns:p14="http://schemas.microsoft.com/office/powerpoint/2010/main" val="25977929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FD728C-3A43-A5DC-F562-80C4A0FE3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SIS is located in Octavo building in Oerlikon</a:t>
            </a:r>
          </a:p>
          <a:p>
            <a:r>
              <a:rPr lang="en-US" dirty="0"/>
              <a:t>The SIS experts can be contacted directly or via service channels</a:t>
            </a:r>
          </a:p>
          <a:p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E3C8D-2E70-489A-C0CB-7D3F8399F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C6DAC-1978-E3AF-8300-1DC53969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84141F-A638-C5F5-DEE9-6F890156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IT Services subscription for D-BIOL</a:t>
            </a:r>
            <a:endParaRPr lang="en-CH" dirty="0"/>
          </a:p>
        </p:txBody>
      </p:sp>
      <p:pic>
        <p:nvPicPr>
          <p:cNvPr id="9" name="Picture 8" descr="A person walking in an office&#10;&#10;Description automatically generated">
            <a:extLst>
              <a:ext uri="{FF2B5EF4-FFF2-40B4-BE49-F238E27FC236}">
                <a16:creationId xmlns:a16="http://schemas.microsoft.com/office/drawing/2014/main" id="{3A1799A4-2EBB-5E7C-C2F8-B3193501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91" y="3212976"/>
            <a:ext cx="5904656" cy="2503740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85C7C61-C1D7-E2CB-8F61-FBE3D5F3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13" y="6308726"/>
            <a:ext cx="4631883" cy="459776"/>
          </a:xfrm>
        </p:spPr>
        <p:txBody>
          <a:bodyPr/>
          <a:lstStyle/>
          <a:p>
            <a:r>
              <a:rPr lang="en-GB" dirty="0"/>
              <a:t>Scientific IT Services ETH </a:t>
            </a:r>
          </a:p>
        </p:txBody>
      </p:sp>
    </p:spTree>
    <p:extLst>
      <p:ext uri="{BB962C8B-B14F-4D97-AF65-F5344CB8AC3E}">
        <p14:creationId xmlns:p14="http://schemas.microsoft.com/office/powerpoint/2010/main" val="41688936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692AF-982D-B64B-46D0-D3C8E98F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Machine learning service</a:t>
            </a:r>
          </a:p>
          <a:p>
            <a:r>
              <a:rPr lang="en-CH" dirty="0"/>
              <a:t>Bioinformatics co-analysis service</a:t>
            </a:r>
          </a:p>
          <a:p>
            <a:r>
              <a:rPr lang="en-CH" dirty="0"/>
              <a:t>Code clinics </a:t>
            </a:r>
          </a:p>
          <a:p>
            <a:r>
              <a:rPr lang="en-CH" dirty="0"/>
              <a:t>Scientific Data Management</a:t>
            </a:r>
          </a:p>
          <a:p>
            <a:pPr lvl="1"/>
            <a:r>
              <a:rPr lang="en-CH" dirty="0"/>
              <a:t>openBIS</a:t>
            </a:r>
          </a:p>
          <a:p>
            <a:r>
              <a:rPr lang="en-CH" dirty="0"/>
              <a:t>Cluster support for Euler and secure LeonhardMed clusters</a:t>
            </a:r>
          </a:p>
          <a:p>
            <a:r>
              <a:rPr lang="en-CH" dirty="0"/>
              <a:t>Courses</a:t>
            </a:r>
          </a:p>
          <a:p>
            <a:r>
              <a:rPr lang="en-CH" dirty="0"/>
              <a:t>Individual consulting</a:t>
            </a:r>
          </a:p>
          <a:p>
            <a:r>
              <a:rPr lang="en-CH" dirty="0"/>
              <a:t>Service-based and collaborative projects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21211-8D84-7FCE-A7C8-E836192E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12/11/24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BE503-91B5-FA7C-687D-DDA47C39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A718E2-EBC7-CB66-481A-8DB837AF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Types of support</a:t>
            </a:r>
          </a:p>
        </p:txBody>
      </p:sp>
      <p:pic>
        <p:nvPicPr>
          <p:cNvPr id="8" name="Picture 7" descr="A diagram of software development&#10;&#10;Description automatically generated">
            <a:extLst>
              <a:ext uri="{FF2B5EF4-FFF2-40B4-BE49-F238E27FC236}">
                <a16:creationId xmlns:a16="http://schemas.microsoft.com/office/drawing/2014/main" id="{8EEE7E5C-0C93-7C67-5B4E-E6D7AADB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95" y="836712"/>
            <a:ext cx="5472608" cy="311430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60E52CD-AEDD-6F46-58F6-759854A5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413" y="6308726"/>
            <a:ext cx="4631883" cy="459776"/>
          </a:xfrm>
        </p:spPr>
        <p:txBody>
          <a:bodyPr/>
          <a:lstStyle/>
          <a:p>
            <a:r>
              <a:rPr lang="en-GB" dirty="0"/>
              <a:t>Scientific IT Services ETH </a:t>
            </a:r>
          </a:p>
        </p:txBody>
      </p:sp>
    </p:spTree>
    <p:extLst>
      <p:ext uri="{BB962C8B-B14F-4D97-AF65-F5344CB8AC3E}">
        <p14:creationId xmlns:p14="http://schemas.microsoft.com/office/powerpoint/2010/main" val="117156884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ADFA9-D46B-FEBC-260F-33BD0A880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32F1-CA81-D44E-46A3-79593118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IT Services: 4 groups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EB2C4-AEA8-C1AA-5608-9903B437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6CB2D-7043-62EF-685B-A702AE8A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DA37A-2BCD-42BC-C547-E0B5B3D18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noProof="0"/>
              <a:t>Scientific IT Services ETH</a:t>
            </a:r>
            <a:endParaRPr lang="de-CH" noProof="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66E48A-3B43-4BF2-527C-C97A4AB21A18}"/>
              </a:ext>
            </a:extLst>
          </p:cNvPr>
          <p:cNvSpPr/>
          <p:nvPr/>
        </p:nvSpPr>
        <p:spPr>
          <a:xfrm>
            <a:off x="2568413" y="857029"/>
            <a:ext cx="3441270" cy="282092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Research Platforms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D1D502-279E-7C9F-D7F1-DE4ACF69C695}"/>
              </a:ext>
            </a:extLst>
          </p:cNvPr>
          <p:cNvSpPr/>
          <p:nvPr/>
        </p:nvSpPr>
        <p:spPr>
          <a:xfrm>
            <a:off x="6009682" y="857028"/>
            <a:ext cx="3275559" cy="2820924"/>
          </a:xfrm>
          <a:prstGeom prst="roundRect">
            <a:avLst/>
          </a:prstGeom>
          <a:solidFill>
            <a:srgbClr val="FFC000">
              <a:alpha val="5578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High Performance</a:t>
            </a:r>
          </a:p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Computing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04C1B0-25E3-9AA1-C6B5-B12A53513A9D}"/>
              </a:ext>
            </a:extLst>
          </p:cNvPr>
          <p:cNvSpPr/>
          <p:nvPr/>
        </p:nvSpPr>
        <p:spPr>
          <a:xfrm>
            <a:off x="2568412" y="3677951"/>
            <a:ext cx="3441271" cy="262083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488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Software </a:t>
            </a:r>
          </a:p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development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29250D-5D0D-226D-4D24-B14826827D4F}"/>
              </a:ext>
            </a:extLst>
          </p:cNvPr>
          <p:cNvSpPr/>
          <p:nvPr/>
        </p:nvSpPr>
        <p:spPr>
          <a:xfrm>
            <a:off x="6009683" y="3677951"/>
            <a:ext cx="3275558" cy="2620831"/>
          </a:xfrm>
          <a:prstGeom prst="roundRect">
            <a:avLst/>
          </a:prstGeom>
          <a:solidFill>
            <a:srgbClr val="92D050">
              <a:alpha val="5884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Computational and Data Science Support</a:t>
            </a:r>
          </a:p>
        </p:txBody>
      </p:sp>
    </p:spTree>
    <p:extLst>
      <p:ext uri="{BB962C8B-B14F-4D97-AF65-F5344CB8AC3E}">
        <p14:creationId xmlns:p14="http://schemas.microsoft.com/office/powerpoint/2010/main" val="24537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6FA1C-0AC0-CACD-16FF-FAEC04B2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3468E-35A2-2B92-7276-C56C703F5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AD9E9-84AB-99CE-6034-0969D116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1A6A-3CCC-E1F6-BD86-0EF772BBA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noProof="0"/>
              <a:t>Scientific IT Services ETH</a:t>
            </a:r>
            <a:endParaRPr lang="de-CH" noProof="0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3105C2FE-F317-6F2C-BB79-30244FB1CE10}"/>
              </a:ext>
            </a:extLst>
          </p:cNvPr>
          <p:cNvSpPr txBox="1">
            <a:spLocks/>
          </p:cNvSpPr>
          <p:nvPr/>
        </p:nvSpPr>
        <p:spPr>
          <a:xfrm>
            <a:off x="10469601" y="6521235"/>
            <a:ext cx="611761" cy="2159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24.06.2024</a:t>
            </a:r>
            <a:endParaRPr lang="de-DE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492C41F-0499-BC20-B173-308FF17CA22F}"/>
              </a:ext>
            </a:extLst>
          </p:cNvPr>
          <p:cNvSpPr txBox="1">
            <a:spLocks/>
          </p:cNvSpPr>
          <p:nvPr/>
        </p:nvSpPr>
        <p:spPr>
          <a:xfrm>
            <a:off x="11133235" y="6521235"/>
            <a:ext cx="322451" cy="21591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/>
              <a:pPr/>
              <a:t>5</a:t>
            </a:fld>
            <a:endParaRPr lang="de-D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947E27-B60D-B1C3-BDF0-FFC43C7AF5DD}"/>
              </a:ext>
            </a:extLst>
          </p:cNvPr>
          <p:cNvSpPr/>
          <p:nvPr/>
        </p:nvSpPr>
        <p:spPr>
          <a:xfrm>
            <a:off x="2021975" y="847094"/>
            <a:ext cx="3441270" cy="282092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Research Platforms</a:t>
            </a:r>
          </a:p>
        </p:txBody>
      </p:sp>
      <p:pic>
        <p:nvPicPr>
          <p:cNvPr id="11" name="Picture 2" descr="openbis · GitLab">
            <a:extLst>
              <a:ext uri="{FF2B5EF4-FFF2-40B4-BE49-F238E27FC236}">
                <a16:creationId xmlns:a16="http://schemas.microsoft.com/office/drawing/2014/main" id="{3963C884-B22A-5AEF-67C0-36FDAA38F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5" y="4010043"/>
            <a:ext cx="2539008" cy="11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grey text on a white background&#10;&#10;Description automatically generated">
            <a:extLst>
              <a:ext uri="{FF2B5EF4-FFF2-40B4-BE49-F238E27FC236}">
                <a16:creationId xmlns:a16="http://schemas.microsoft.com/office/drawing/2014/main" id="{685061F1-1680-73FF-69A0-9FC2AD816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82" y="4661062"/>
            <a:ext cx="2709782" cy="86713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305D665-E1FB-713C-0554-4977B8761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/>
          <a:stretch/>
        </p:blipFill>
        <p:spPr bwMode="auto">
          <a:xfrm>
            <a:off x="8047344" y="1452953"/>
            <a:ext cx="2824501" cy="28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5103A3F-3289-230E-C809-8C40FFCB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58" y="3898327"/>
            <a:ext cx="2539008" cy="211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39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022E8-D5C2-1036-1D84-A73A5D41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DE21-D46B-09D0-F2A9-4ED81E2E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AC932-2DD1-5A54-B64C-E77F89688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7AD67-09DF-926C-F72C-E144214F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6</a:t>
            </a:fld>
            <a:endParaRPr lang="de-C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7B0CC-4104-95DD-7931-0B32C956B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noProof="0"/>
              <a:t>Scientific IT Services ETH</a:t>
            </a:r>
            <a:endParaRPr lang="de-CH" noProof="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13244F-56BD-217E-A1CC-1AC182F903BA}"/>
              </a:ext>
            </a:extLst>
          </p:cNvPr>
          <p:cNvSpPr/>
          <p:nvPr/>
        </p:nvSpPr>
        <p:spPr>
          <a:xfrm>
            <a:off x="5463244" y="847093"/>
            <a:ext cx="3275559" cy="2820924"/>
          </a:xfrm>
          <a:prstGeom prst="roundRect">
            <a:avLst/>
          </a:prstGeom>
          <a:solidFill>
            <a:srgbClr val="FFC000">
              <a:alpha val="5578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High Performance</a:t>
            </a:r>
          </a:p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Computing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A1A63-BB77-3B3C-AD4A-BEE8F993687B}"/>
              </a:ext>
            </a:extLst>
          </p:cNvPr>
          <p:cNvSpPr txBox="1"/>
          <p:nvPr/>
        </p:nvSpPr>
        <p:spPr>
          <a:xfrm>
            <a:off x="1081848" y="847094"/>
            <a:ext cx="3833206" cy="953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Scientific computing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EULER cluster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2620D04-C7E0-CD1A-64A4-4CEB3E77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05" y="3466107"/>
            <a:ext cx="3817201" cy="25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AD9392B-ECF2-599E-87F4-EDCDE89B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82" y="4090566"/>
            <a:ext cx="3492290" cy="218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85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4956C-D6C6-6AA1-0B66-982A79354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0F86-2712-6574-2BC3-A3214962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76CEC-7976-FE4B-4C7B-315EE146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78B1A-0D6F-70FE-C166-C0325034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41A0A-0B83-54BF-740A-E66F0183B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noProof="0"/>
              <a:t>Scientific IT Services ETH</a:t>
            </a:r>
            <a:endParaRPr lang="de-CH" noProof="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39B5B8-654F-E2F3-5FA8-319D1865F64E}"/>
              </a:ext>
            </a:extLst>
          </p:cNvPr>
          <p:cNvSpPr/>
          <p:nvPr/>
        </p:nvSpPr>
        <p:spPr>
          <a:xfrm>
            <a:off x="1026794" y="3648146"/>
            <a:ext cx="3441271" cy="262083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488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Software </a:t>
            </a:r>
          </a:p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development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06E72-A28B-BDA0-3BAB-1E786485A3C6}"/>
              </a:ext>
            </a:extLst>
          </p:cNvPr>
          <p:cNvSpPr txBox="1"/>
          <p:nvPr/>
        </p:nvSpPr>
        <p:spPr>
          <a:xfrm>
            <a:off x="5098440" y="4453803"/>
            <a:ext cx="5422251" cy="1815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openBIS development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Custom software development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Scientific visualizations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Scientific code support</a:t>
            </a:r>
          </a:p>
        </p:txBody>
      </p:sp>
      <p:pic>
        <p:nvPicPr>
          <p:cNvPr id="9" name="Picture 8" descr="openbis · GitLab">
            <a:extLst>
              <a:ext uri="{FF2B5EF4-FFF2-40B4-BE49-F238E27FC236}">
                <a16:creationId xmlns:a16="http://schemas.microsoft.com/office/drawing/2014/main" id="{499A58B7-54F4-88B2-7BA4-E4557B7E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98" y="1245204"/>
            <a:ext cx="2539008" cy="11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9C6DFD9-8C4B-D46E-6721-13711856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50" y="549284"/>
            <a:ext cx="2322738" cy="20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11 Favorite Github Icons ideas | github, mascot, telegram stickers">
            <a:extLst>
              <a:ext uri="{FF2B5EF4-FFF2-40B4-BE49-F238E27FC236}">
                <a16:creationId xmlns:a16="http://schemas.microsoft.com/office/drawing/2014/main" id="{91080BA0-7E5C-0640-72F8-9F2B5757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09" y="866441"/>
            <a:ext cx="2881992" cy="28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9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4F518-BBEA-08FE-13FD-57FD1AF6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987F-06F6-E677-0D63-BFBFBDCA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018B2-ADF0-F239-2BA9-E641B61A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2A85F-E84D-6DF2-D777-F503607B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94EFD-C893-60D6-E58D-B24383798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noProof="0"/>
              <a:t>Scientific IT Services ETH</a:t>
            </a:r>
            <a:endParaRPr lang="de-CH" noProof="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95734F-9744-FF46-9AED-2885E476A592}"/>
              </a:ext>
            </a:extLst>
          </p:cNvPr>
          <p:cNvSpPr/>
          <p:nvPr/>
        </p:nvSpPr>
        <p:spPr>
          <a:xfrm>
            <a:off x="6337547" y="3596517"/>
            <a:ext cx="3275558" cy="2620831"/>
          </a:xfrm>
          <a:prstGeom prst="roundRect">
            <a:avLst/>
          </a:prstGeom>
          <a:solidFill>
            <a:srgbClr val="92D050">
              <a:alpha val="5884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Computational and Data Science 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AFAE8-3770-0693-1D06-EED3F3D04AC0}"/>
              </a:ext>
            </a:extLst>
          </p:cNvPr>
          <p:cNvSpPr txBox="1"/>
          <p:nvPr/>
        </p:nvSpPr>
        <p:spPr>
          <a:xfrm>
            <a:off x="848295" y="3971457"/>
            <a:ext cx="5081906" cy="2245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Scientific IT consulting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“Glue” between the SIS units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Data science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Data co-analysis</a:t>
            </a:r>
          </a:p>
          <a:p>
            <a:pPr marL="457017" indent="-457017" defTabSz="914034">
              <a:buFont typeface="Wingdings" pitchFamily="2" charset="2"/>
              <a:buChar char="q"/>
              <a:defRPr/>
            </a:pPr>
            <a:r>
              <a:rPr lang="en-US" sz="2799" dirty="0">
                <a:solidFill>
                  <a:prstClr val="black"/>
                </a:solidFill>
                <a:latin typeface="Aptos" panose="02110004020202020204"/>
              </a:rPr>
              <a:t>Machine Learning/ AI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D4DDC27-A0CF-302F-031F-2DC210CCE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29" y="693796"/>
            <a:ext cx="2508180" cy="212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0F58734-2430-6D3B-DC9E-AEA49AA4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30" y="1282173"/>
            <a:ext cx="2590325" cy="20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artoon of people talking to each other&#10;&#10;Description automatically generated">
            <a:extLst>
              <a:ext uri="{FF2B5EF4-FFF2-40B4-BE49-F238E27FC236}">
                <a16:creationId xmlns:a16="http://schemas.microsoft.com/office/drawing/2014/main" id="{5285679E-E7FC-8914-61D4-DFCE8EBB6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3"/>
          <a:stretch/>
        </p:blipFill>
        <p:spPr>
          <a:xfrm>
            <a:off x="1364971" y="699567"/>
            <a:ext cx="2391282" cy="272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5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080A8-FC8C-7F8A-B366-17ADD514F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1FC9-1969-E1D6-9FC2-D64088ED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Bioinformatics consulting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5A57D-4028-C9C8-C340-45A45C66D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6697-4585-4368-989A-16003D150648}" type="datetime1">
              <a:rPr lang="de-CH" noProof="0" smtClean="0"/>
              <a:t>11.12.24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480EE-DEA7-CCF2-2228-058E4F34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B4F43-8607-31FD-2393-9D3CAB4BF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noProof="0"/>
              <a:t>Scientific IT Services ETH</a:t>
            </a:r>
            <a:endParaRPr lang="de-CH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283EE-7D18-E316-DE46-EDAB61507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74" y="1765484"/>
            <a:ext cx="927817" cy="363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A854D-7D75-BE88-D798-A551ED12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7" y="1201161"/>
            <a:ext cx="2241804" cy="650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97AA-5F9A-3585-715D-ED1C345DB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224" y="4528632"/>
            <a:ext cx="847724" cy="620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E1160-E100-A8D7-8DFD-39E99E52D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4" y="2460712"/>
            <a:ext cx="796810" cy="570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8947A-999F-B0C2-70F1-1DCD6D1F24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5" r="39317"/>
          <a:stretch/>
        </p:blipFill>
        <p:spPr>
          <a:xfrm>
            <a:off x="9133215" y="2503929"/>
            <a:ext cx="2807215" cy="1245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B108EC-3507-F0DB-0101-405F435223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13" t="19699" r="9897" b="28202"/>
          <a:stretch/>
        </p:blipFill>
        <p:spPr>
          <a:xfrm>
            <a:off x="2689468" y="5540575"/>
            <a:ext cx="1124414" cy="359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E5C7C-E798-1515-9EB3-3B4CB18F2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0889" y="5189620"/>
            <a:ext cx="415516" cy="701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895A3C-B230-3EC2-ED97-49988F957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222" y="5447703"/>
            <a:ext cx="709544" cy="322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2BD6FE-1488-5503-5C84-293ADB6B33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9746" y="4830897"/>
            <a:ext cx="722556" cy="722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B8F1B3-D1AC-3405-F74A-7F982D4BAF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5224" y="5423346"/>
            <a:ext cx="1002536" cy="300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7AD05C-8379-4C08-64D2-FBD874A30A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1059" y="4941316"/>
            <a:ext cx="1014281" cy="4399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767DE0-CCFF-B741-CDCA-3049737CFF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3218" y="5416318"/>
            <a:ext cx="814414" cy="421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755950-D20F-870A-CFB5-6FBC3373E9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21816" y="5740019"/>
            <a:ext cx="1111888" cy="412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A53239-C119-9876-025F-ED50B751E2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2240" y="5900472"/>
            <a:ext cx="742591" cy="2725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061480-E425-5CD4-4FC4-41A6077370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0327" y="5087236"/>
            <a:ext cx="437006" cy="437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A09A9B-7D84-566B-5B22-81CA1CE713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0123" y="5787248"/>
            <a:ext cx="498964" cy="4989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31A578-6784-BD36-336C-B90C5EA54A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60818" y="5965863"/>
            <a:ext cx="743261" cy="3402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37C747-A68A-FC10-10C7-5823107490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18984" y="5998023"/>
            <a:ext cx="698239" cy="284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4935D2-52ED-F49A-9133-32257B5A7C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44888" y="4665738"/>
            <a:ext cx="477725" cy="47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C715AF-EEBF-9F0C-E562-C60F96DAF9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47545" y="596839"/>
            <a:ext cx="581551" cy="7557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91D17D-C56E-41AE-6259-DEFA246C50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75979" y="721130"/>
            <a:ext cx="599206" cy="7897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18B961-EEA5-232F-059E-B2DCB7EBDD1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1" b="20469"/>
          <a:stretch/>
        </p:blipFill>
        <p:spPr>
          <a:xfrm>
            <a:off x="4976869" y="890570"/>
            <a:ext cx="794736" cy="9151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486591-882F-79A9-BD69-777589069C1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437" t="2996" r="1586" b="2142"/>
          <a:stretch/>
        </p:blipFill>
        <p:spPr>
          <a:xfrm>
            <a:off x="5410533" y="1266763"/>
            <a:ext cx="763273" cy="667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10E9371-204C-4622-7306-9666EC9243B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21651" r="8830" b="21881"/>
          <a:stretch/>
        </p:blipFill>
        <p:spPr>
          <a:xfrm>
            <a:off x="5784584" y="825337"/>
            <a:ext cx="473160" cy="4313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4998FB-BD13-C8F0-34D5-F300CF208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64" y="4680972"/>
            <a:ext cx="847724" cy="6203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8E34A2-5D07-94BD-468D-080643BDA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05" y="4833313"/>
            <a:ext cx="847724" cy="6203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BA790E-8A3E-5DB4-F31A-6A0D2D971A1B}"/>
              </a:ext>
            </a:extLst>
          </p:cNvPr>
          <p:cNvSpPr txBox="1"/>
          <p:nvPr/>
        </p:nvSpPr>
        <p:spPr>
          <a:xfrm>
            <a:off x="671156" y="1851706"/>
            <a:ext cx="1554626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sequencing facilities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50107E-5958-E87B-2A49-7E7BE1FF5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5" y="2613053"/>
            <a:ext cx="796810" cy="5708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E7310F-4F2A-DF3D-1011-7F69F4DD5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5" y="2765393"/>
            <a:ext cx="796810" cy="5708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40839D1-60F5-5E05-1B0E-8570162C5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25" y="2917734"/>
            <a:ext cx="796810" cy="57087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C9EC7DA-C55E-3AF5-E5AC-AB1324119BCF}"/>
              </a:ext>
            </a:extLst>
          </p:cNvPr>
          <p:cNvSpPr txBox="1"/>
          <p:nvPr/>
        </p:nvSpPr>
        <p:spPr>
          <a:xfrm>
            <a:off x="524617" y="3516048"/>
            <a:ext cx="1307860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sequencing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0608B7-F324-E952-07FA-5EFC495290D7}"/>
              </a:ext>
            </a:extLst>
          </p:cNvPr>
          <p:cNvSpPr txBox="1"/>
          <p:nvPr/>
        </p:nvSpPr>
        <p:spPr>
          <a:xfrm>
            <a:off x="2087833" y="4270553"/>
            <a:ext cx="1814340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genomes and databases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A92366-133F-A595-46BD-1781B59A2B8C}"/>
              </a:ext>
            </a:extLst>
          </p:cNvPr>
          <p:cNvSpPr txBox="1"/>
          <p:nvPr/>
        </p:nvSpPr>
        <p:spPr>
          <a:xfrm>
            <a:off x="7206772" y="4687128"/>
            <a:ext cx="1694033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dirty="0" err="1">
                <a:solidFill>
                  <a:prstClr val="black"/>
                </a:solidFill>
                <a:latin typeface="Aptos" panose="02110004020202020204"/>
              </a:rPr>
              <a:t>bioinformatic</a:t>
            </a:r>
            <a:r>
              <a:rPr lang="en-US" sz="1200" dirty="0">
                <a:solidFill>
                  <a:prstClr val="black"/>
                </a:solidFill>
                <a:latin typeface="Aptos" panose="02110004020202020204"/>
              </a:rPr>
              <a:t> software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467417-386F-86A8-CE46-368597B270A8}"/>
              </a:ext>
            </a:extLst>
          </p:cNvPr>
          <p:cNvSpPr txBox="1"/>
          <p:nvPr/>
        </p:nvSpPr>
        <p:spPr>
          <a:xfrm>
            <a:off x="9242094" y="3749399"/>
            <a:ext cx="2724361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>
                <a:solidFill>
                  <a:prstClr val="black"/>
                </a:solidFill>
                <a:latin typeface="Aptos" panose="02110004020202020204"/>
              </a:rPr>
              <a:t>High performance computing clusters</a:t>
            </a:r>
            <a:endParaRPr lang="en-US" sz="1200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86D785-1804-9404-4559-5C4536B70F76}"/>
              </a:ext>
            </a:extLst>
          </p:cNvPr>
          <p:cNvSpPr txBox="1"/>
          <p:nvPr/>
        </p:nvSpPr>
        <p:spPr>
          <a:xfrm>
            <a:off x="5689824" y="2031034"/>
            <a:ext cx="687740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b="1" dirty="0">
                <a:solidFill>
                  <a:prstClr val="black"/>
                </a:solidFill>
                <a:latin typeface="Aptos" panose="02110004020202020204"/>
              </a:rPr>
              <a:t>results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1C2C4C-27E7-1017-8AE8-233554826748}"/>
              </a:ext>
            </a:extLst>
          </p:cNvPr>
          <p:cNvSpPr txBox="1"/>
          <p:nvPr/>
        </p:nvSpPr>
        <p:spPr>
          <a:xfrm>
            <a:off x="7605661" y="1465131"/>
            <a:ext cx="1093142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b="1">
                <a:solidFill>
                  <a:prstClr val="black"/>
                </a:solidFill>
                <a:latin typeface="Aptos" panose="02110004020202020204"/>
              </a:rPr>
              <a:t>publications</a:t>
            </a:r>
            <a:endParaRPr lang="en-US" sz="12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0AD628CC-ACCE-323B-AE03-1170C5B27252}"/>
              </a:ext>
            </a:extLst>
          </p:cNvPr>
          <p:cNvSpPr/>
          <p:nvPr/>
        </p:nvSpPr>
        <p:spPr>
          <a:xfrm>
            <a:off x="1250038" y="2120014"/>
            <a:ext cx="198431" cy="29123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878182BA-DD38-5AEF-4753-CCE8CF5C6B90}"/>
              </a:ext>
            </a:extLst>
          </p:cNvPr>
          <p:cNvSpPr/>
          <p:nvPr/>
        </p:nvSpPr>
        <p:spPr>
          <a:xfrm rot="16200000">
            <a:off x="2406106" y="2790428"/>
            <a:ext cx="209609" cy="76437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F7BB6C4-E4EF-0A27-5465-A0A87ED1F0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68" y="2501926"/>
            <a:ext cx="860898" cy="1120888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50DE894-6AB4-D269-4204-FF89A91EDC70}"/>
              </a:ext>
            </a:extLst>
          </p:cNvPr>
          <p:cNvSpPr/>
          <p:nvPr/>
        </p:nvSpPr>
        <p:spPr>
          <a:xfrm>
            <a:off x="4360980" y="2696031"/>
            <a:ext cx="2541725" cy="1657499"/>
          </a:xfrm>
          <a:prstGeom prst="roundRect">
            <a:avLst/>
          </a:prstGeom>
          <a:solidFill>
            <a:srgbClr val="9C8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799" dirty="0">
                <a:solidFill>
                  <a:prstClr val="white"/>
                </a:solidFill>
                <a:latin typeface="Aptos" panose="02110004020202020204"/>
              </a:rPr>
              <a:t>Research</a:t>
            </a:r>
          </a:p>
          <a:p>
            <a:pPr algn="ctr" defTabSz="914034">
              <a:defRPr/>
            </a:pPr>
            <a:endParaRPr lang="en-US" sz="1799" dirty="0">
              <a:solidFill>
                <a:prstClr val="white"/>
              </a:solidFill>
              <a:latin typeface="Aptos" panose="02110004020202020204"/>
            </a:endParaRPr>
          </a:p>
          <a:p>
            <a:pPr algn="ctr" defTabSz="914034">
              <a:defRPr/>
            </a:pPr>
            <a:endParaRPr lang="en-US" sz="1799" dirty="0">
              <a:solidFill>
                <a:prstClr val="white"/>
              </a:solidFill>
              <a:latin typeface="Aptos" panose="02110004020202020204"/>
            </a:endParaRPr>
          </a:p>
          <a:p>
            <a:pPr algn="ctr" defTabSz="914034">
              <a:defRPr/>
            </a:pPr>
            <a:endParaRPr lang="en-US" sz="1799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E38F729-1D1E-085B-BD23-E01E4FE28580}"/>
              </a:ext>
            </a:extLst>
          </p:cNvPr>
          <p:cNvSpPr/>
          <p:nvPr/>
        </p:nvSpPr>
        <p:spPr>
          <a:xfrm>
            <a:off x="5320282" y="3401862"/>
            <a:ext cx="1464966" cy="805240"/>
          </a:xfrm>
          <a:prstGeom prst="roundRect">
            <a:avLst/>
          </a:prstGeom>
          <a:solidFill>
            <a:srgbClr val="6387C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399" dirty="0">
                <a:solidFill>
                  <a:prstClr val="white"/>
                </a:solidFill>
                <a:latin typeface="Aptos" panose="02110004020202020204"/>
              </a:rPr>
              <a:t>data analysis</a:t>
            </a:r>
          </a:p>
          <a:p>
            <a:pPr algn="ctr" defTabSz="914034">
              <a:defRPr/>
            </a:pPr>
            <a:endParaRPr lang="en-US" sz="1599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0FAA551-0A60-AF99-B502-EA2B269E2C57}"/>
              </a:ext>
            </a:extLst>
          </p:cNvPr>
          <p:cNvSpPr/>
          <p:nvPr/>
        </p:nvSpPr>
        <p:spPr>
          <a:xfrm>
            <a:off x="5627795" y="3783804"/>
            <a:ext cx="1501810" cy="686304"/>
          </a:xfrm>
          <a:prstGeom prst="roundRect">
            <a:avLst/>
          </a:prstGeom>
          <a:solidFill>
            <a:srgbClr val="D3546C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r>
              <a:rPr lang="en-US" sz="1399" dirty="0">
                <a:solidFill>
                  <a:prstClr val="white"/>
                </a:solidFill>
                <a:latin typeface="Aptos" panose="02110004020202020204"/>
              </a:rPr>
              <a:t>co-analysis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E229A7B5-FA77-A772-BB66-D2B44050A17E}"/>
              </a:ext>
            </a:extLst>
          </p:cNvPr>
          <p:cNvSpPr/>
          <p:nvPr/>
        </p:nvSpPr>
        <p:spPr>
          <a:xfrm flipV="1">
            <a:off x="5573175" y="2341635"/>
            <a:ext cx="198431" cy="29123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F6C2F543-5A1E-2DA8-F07C-DD61A86D5376}"/>
              </a:ext>
            </a:extLst>
          </p:cNvPr>
          <p:cNvSpPr/>
          <p:nvPr/>
        </p:nvSpPr>
        <p:spPr>
          <a:xfrm rot="16200000">
            <a:off x="6995782" y="769702"/>
            <a:ext cx="209609" cy="76437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362B8F8F-E4CF-8BE5-0118-11CD81818D36}"/>
              </a:ext>
            </a:extLst>
          </p:cNvPr>
          <p:cNvSpPr/>
          <p:nvPr/>
        </p:nvSpPr>
        <p:spPr>
          <a:xfrm rot="5400000" flipH="1">
            <a:off x="8103738" y="2587689"/>
            <a:ext cx="209609" cy="76437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4BE4D43E-0226-DB0F-6E21-B712CA6193D7}"/>
              </a:ext>
            </a:extLst>
          </p:cNvPr>
          <p:cNvSpPr/>
          <p:nvPr/>
        </p:nvSpPr>
        <p:spPr>
          <a:xfrm rot="8262305">
            <a:off x="6751453" y="4509928"/>
            <a:ext cx="227938" cy="394961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CD80EE6-118C-8843-1171-7C75CB9E51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00193" y="3137654"/>
            <a:ext cx="458526" cy="1069448"/>
          </a:xfrm>
          <a:prstGeom prst="rect">
            <a:avLst/>
          </a:prstGeom>
        </p:spPr>
      </p:pic>
      <p:sp>
        <p:nvSpPr>
          <p:cNvPr id="54" name="Down Arrow 53">
            <a:extLst>
              <a:ext uri="{FF2B5EF4-FFF2-40B4-BE49-F238E27FC236}">
                <a16:creationId xmlns:a16="http://schemas.microsoft.com/office/drawing/2014/main" id="{05A38E3F-8D29-2838-ECFC-3543F509612A}"/>
              </a:ext>
            </a:extLst>
          </p:cNvPr>
          <p:cNvSpPr/>
          <p:nvPr/>
        </p:nvSpPr>
        <p:spPr>
          <a:xfrm rot="8262305">
            <a:off x="2820354" y="1921385"/>
            <a:ext cx="227938" cy="394961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>
              <a:defRPr/>
            </a:pPr>
            <a:endParaRPr lang="en-US" sz="1799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7645D3-7D0C-10BB-A875-0F4E94CA5F1E}"/>
              </a:ext>
            </a:extLst>
          </p:cNvPr>
          <p:cNvSpPr txBox="1"/>
          <p:nvPr/>
        </p:nvSpPr>
        <p:spPr>
          <a:xfrm>
            <a:off x="3338620" y="3547016"/>
            <a:ext cx="839774" cy="276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researcher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E90ACE-D353-3E92-9ACD-5A65455F60D9}"/>
              </a:ext>
            </a:extLst>
          </p:cNvPr>
          <p:cNvSpPr txBox="1"/>
          <p:nvPr/>
        </p:nvSpPr>
        <p:spPr>
          <a:xfrm>
            <a:off x="7744550" y="3839992"/>
            <a:ext cx="1327089" cy="461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34">
              <a:defRPr/>
            </a:pPr>
            <a:r>
              <a:rPr lang="en-US" sz="1200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SIS bioinformatics</a:t>
            </a:r>
          </a:p>
          <a:p>
            <a:pPr defTabSz="914034">
              <a:defRPr/>
            </a:pPr>
            <a:r>
              <a:rPr lang="en-US" sz="1200" i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consultant</a:t>
            </a:r>
          </a:p>
        </p:txBody>
      </p:sp>
      <p:pic>
        <p:nvPicPr>
          <p:cNvPr id="57" name="Picture 4" descr="MetaCore Advanced Training Manual 5.0">
            <a:extLst>
              <a:ext uri="{FF2B5EF4-FFF2-40B4-BE49-F238E27FC236}">
                <a16:creationId xmlns:a16="http://schemas.microsoft.com/office/drawing/2014/main" id="{52EEF77C-DAB3-E66A-3D4B-9D65006A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19" y="5357221"/>
            <a:ext cx="783046" cy="43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098739-DB2A-7F61-3803-FFD7420D00A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56398" y="5467554"/>
            <a:ext cx="796543" cy="7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557"/>
      </p:ext>
    </p:extLst>
  </p:cSld>
  <p:clrMapOvr>
    <a:masterClrMapping/>
  </p:clrMapOvr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9155</TotalTime>
  <Words>311</Words>
  <Application>Microsoft Macintosh PowerPoint</Application>
  <PresentationFormat>Custom</PresentationFormat>
  <Paragraphs>109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Arial</vt:lpstr>
      <vt:lpstr>Times New Roman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Scientific IT Services subscription for D-BIOL</vt:lpstr>
      <vt:lpstr>Scientific IT Services subscription for D-BIOL</vt:lpstr>
      <vt:lpstr>Types of support</vt:lpstr>
      <vt:lpstr>Scientific IT Services: 4 groups</vt:lpstr>
      <vt:lpstr>Scientific IT Services</vt:lpstr>
      <vt:lpstr>Scientific IT Services</vt:lpstr>
      <vt:lpstr>Scientific IT Services</vt:lpstr>
      <vt:lpstr>Scientific IT Services</vt:lpstr>
      <vt:lpstr>Bioinformatics consulting</vt:lpstr>
      <vt:lpstr>Types of courses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Okoniewski  Michal (ID)</cp:lastModifiedBy>
  <cp:revision>81</cp:revision>
  <cp:lastPrinted>2013-06-08T11:22:51Z</cp:lastPrinted>
  <dcterms:created xsi:type="dcterms:W3CDTF">2017-10-18T13:56:35Z</dcterms:created>
  <dcterms:modified xsi:type="dcterms:W3CDTF">2024-12-11T15:50:19Z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