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5" r:id="rId5"/>
    <p:sldMasterId id="2147483777" r:id="rId6"/>
    <p:sldMasterId id="2147483789" r:id="rId7"/>
    <p:sldMasterId id="2147483801" r:id="rId8"/>
    <p:sldMasterId id="2147483813" r:id="rId9"/>
    <p:sldMasterId id="2147483825" r:id="rId10"/>
    <p:sldMasterId id="2147483837" r:id="rId11"/>
    <p:sldMasterId id="2147483849" r:id="rId12"/>
  </p:sldMasterIdLst>
  <p:notesMasterIdLst>
    <p:notesMasterId r:id="rId49"/>
  </p:notesMasterIdLst>
  <p:handoutMasterIdLst>
    <p:handoutMasterId r:id="rId50"/>
  </p:handoutMasterIdLst>
  <p:sldIdLst>
    <p:sldId id="268" r:id="rId13"/>
    <p:sldId id="272" r:id="rId14"/>
    <p:sldId id="273" r:id="rId15"/>
    <p:sldId id="285" r:id="rId16"/>
    <p:sldId id="294" r:id="rId17"/>
    <p:sldId id="295" r:id="rId18"/>
    <p:sldId id="274" r:id="rId19"/>
    <p:sldId id="275" r:id="rId20"/>
    <p:sldId id="291" r:id="rId21"/>
    <p:sldId id="282" r:id="rId22"/>
    <p:sldId id="290" r:id="rId23"/>
    <p:sldId id="283" r:id="rId24"/>
    <p:sldId id="284" r:id="rId25"/>
    <p:sldId id="276" r:id="rId26"/>
    <p:sldId id="279" r:id="rId27"/>
    <p:sldId id="277" r:id="rId28"/>
    <p:sldId id="280" r:id="rId29"/>
    <p:sldId id="293" r:id="rId30"/>
    <p:sldId id="302" r:id="rId31"/>
    <p:sldId id="278" r:id="rId32"/>
    <p:sldId id="281" r:id="rId33"/>
    <p:sldId id="287" r:id="rId34"/>
    <p:sldId id="286" r:id="rId35"/>
    <p:sldId id="296" r:id="rId36"/>
    <p:sldId id="297" r:id="rId37"/>
    <p:sldId id="288" r:id="rId38"/>
    <p:sldId id="292" r:id="rId39"/>
    <p:sldId id="462" r:id="rId40"/>
    <p:sldId id="298" r:id="rId41"/>
    <p:sldId id="299" r:id="rId42"/>
    <p:sldId id="300" r:id="rId43"/>
    <p:sldId id="457" r:id="rId44"/>
    <p:sldId id="460" r:id="rId45"/>
    <p:sldId id="461" r:id="rId46"/>
    <p:sldId id="301" r:id="rId47"/>
    <p:sldId id="271" r:id="rId48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91">
          <p15:clr>
            <a:srgbClr val="A4A3A4"/>
          </p15:clr>
        </p15:guide>
        <p15:guide id="9" pos="7585">
          <p15:clr>
            <a:srgbClr val="A4A3A4"/>
          </p15:clr>
        </p15:guide>
        <p15:guide id="10" pos="3839">
          <p15:clr>
            <a:srgbClr val="A4A3A4"/>
          </p15:clr>
        </p15:guide>
        <p15:guide id="11" pos="204">
          <p15:clr>
            <a:srgbClr val="A4A3A4"/>
          </p15:clr>
        </p15:guide>
        <p15:guide id="12" pos="7472">
          <p15:clr>
            <a:srgbClr val="A4A3A4"/>
          </p15:clr>
        </p15:guide>
        <p15:guide id="13" orient="horz" pos="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46C"/>
    <a:srgbClr val="6387C8"/>
    <a:srgbClr val="9C85C8"/>
    <a:srgbClr val="2F61BC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35" autoAdjust="0"/>
    <p:restoredTop sz="94660"/>
  </p:normalViewPr>
  <p:slideViewPr>
    <p:cSldViewPr snapToObjects="1">
      <p:cViewPr varScale="1">
        <p:scale>
          <a:sx n="128" d="100"/>
          <a:sy n="128" d="100"/>
        </p:scale>
        <p:origin x="1008" y="184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97"/>
        <p:guide pos="91"/>
        <p:guide pos="7585"/>
        <p:guide pos="3839"/>
        <p:guide pos="204"/>
        <p:guide pos="7472"/>
        <p:guide orient="horz" pos="4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>
                <a:latin typeface="Arial" panose="020B0604020202020204" pitchFamily="34" charset="0"/>
              </a:rPr>
              <a:t>11.12.24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11.12.24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88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There is no {input} and {output} in the python – and that’s OK as long as proper files are produced.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32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490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4B9B-A36A-8F45-8F6C-9BDF34E6BCCD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7A8B-9755-5548-A4BD-7521A4B58AA0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661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5660-F0BB-8642-861D-EC8205A6046B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1180998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D111-3E2E-AD4F-89AB-2D6A1307DFB9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25070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68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00E-B5DE-DA43-BBBB-7565A7F6C749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0288269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EE5-BCDD-B645-8E4B-F060BE02AF8E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5977274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BA2-4BC3-A043-A71F-E9C0DB6C9FDB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834570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C99-E3BD-9143-BBE6-FAD26E1BD430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0715051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55B-F70E-CD41-A4D0-446C40F47081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28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E93-5C91-5A4E-AA6F-4B05E6D1738E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93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068F-CA04-F245-A60F-1794552168F9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C01-6EBE-AB4D-9CE0-FC8C394835D1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250865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102-04ED-2A41-9A7D-4866B6D39A09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28792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8707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7A5B-E2E2-7A4F-933F-00E95ED137B1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84596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B94-0C02-4E45-B244-087EE4F33DA3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974153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858E-1357-2945-A7E8-F4FC6D2A5AC1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1897078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0EB3-5272-7246-9B4E-5FC12AA1ECBE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568873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869C-8A1B-5147-BA88-5B46571EB679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25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28C-714B-714E-95C2-9B8BCF2EBEA5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081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21DE-4434-FE4B-AF3F-9BC6F1642FAE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5715966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825A-B0F6-3346-B246-53D6657F310F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452-BB6B-DD42-9BEA-21C41F88EF1D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92855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8438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996D-C6A1-FF46-8CFF-6BD58AFE5C23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078454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4DB8-BFD8-694F-92A0-48D1F084CDEB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4787039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4907-EF94-CD4A-91F6-7A457126A85F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551971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D0-02EF-1247-8CB0-68083FCD8233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264635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BA37-B0FA-5B4A-8799-D39482E0D556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92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6FB-3B5E-5745-93BE-185074801444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15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4EAC-FA35-A54D-B4D5-07CBB51B1E05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6380085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7B9C-D85B-EA47-A473-5633126FD76B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969200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420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BDEE-6FFF-4649-B780-DFA7D9B4D894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8180193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93E-1E01-7E4E-900F-4C6F0FAB48CD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83430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E549-042C-4345-8892-67E5458E882E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621783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FE8-151E-374C-BA76-D9B8183E33EB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942775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5FF6-4EAA-3543-8F2E-17AFCF8CE587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74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B19-32C6-334E-8496-9BBBB1229038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417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0743-F946-5746-9D26-8B8B62CB30F5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154552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8AB6-49A4-7443-AA69-1496A8F9CB1A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729981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079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8BB-1DFD-A041-87A0-91D2F58AEF0A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2851137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80F5-BC11-1F49-BAA4-D00AE827B6DB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786948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490C-1415-054A-A6CA-E5031D73DED0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413516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FA9B-A884-F249-83FC-83C6C60FD6A8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3038228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70A-A757-CE40-869E-566109068F23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92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6168-F38E-1E4F-8457-695495134D15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712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CC46-434C-484C-8AD6-5515313119AD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120193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9E-C857-754B-9293-C3CA62ECE177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87535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0238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6C2-FDFD-2F41-8CF3-3878E13ADCC3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60516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1582-04B8-8749-9720-F2EBA34C0FEE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E357-ECEC-1647-9C62-E27A9912C3FB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5028168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36C-4020-CF45-AAD2-8BACCC3B0F71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95414164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CDEB-CECD-0A4A-A17B-E7D352CD6645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53229146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AC3-78EA-6244-A73B-4CABB1CC32AE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662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6FD-4D11-9B45-AFA6-79003DE74823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9004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D82-29EA-0047-994E-8E020AC27F07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961782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D07C-BF71-644B-8F0D-0743D9CA5FCC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14668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92542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15B9-B695-BA4C-A0D3-03B140CB5E19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5480681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6072-FD0C-A649-92CF-0EEAAF50C283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522106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5604-832D-5F4A-B5E6-C9D9E648A59D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21300136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81C5-1176-6C4A-8480-E8ECD27F9A7A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58747538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A89-39C8-304F-9F2A-8D03C39E47D4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27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7946-5F92-954E-A49C-D5FC8D08D99F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8361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AFA7-7C3F-6F48-A762-F19623103EBF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49158913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E3DF-D2BF-A049-B367-43F266BF459F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80605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91819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02F-DB9A-3040-8436-63B13A19B763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938037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33BB-7CB2-7841-958D-D1FF92C33ECC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05744646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78A5-D8F2-364A-9AE6-0EF77B3884CA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42680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B16-9D6C-5A49-8715-5C7E845A4A8E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FC1-09DF-C844-900C-26E8AA054204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7254576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0AD8-35DF-C04D-ADBA-368A5993387D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71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EC-195C-1149-8B82-1E047D1728AD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DEA0D0F-D7BE-5F4D-9DB8-F228686DFE93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50006" y="6300189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endParaRPr lang="en-GB" sz="800" baseline="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grpSp>
        <p:nvGrpSpPr>
          <p:cNvPr id="40" name="Group 3"/>
          <p:cNvGrpSpPr/>
          <p:nvPr userDrawn="1"/>
        </p:nvGrpSpPr>
        <p:grpSpPr>
          <a:xfrm>
            <a:off x="372751" y="6237242"/>
            <a:ext cx="1616412" cy="585803"/>
            <a:chOff x="6840700" y="450082"/>
            <a:chExt cx="1888019" cy="447556"/>
          </a:xfrm>
        </p:grpSpPr>
        <p:pic>
          <p:nvPicPr>
            <p:cNvPr id="41" name="Picture 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700" y="601484"/>
              <a:ext cx="418428" cy="166704"/>
            </a:xfrm>
            <a:prstGeom prst="rect">
              <a:avLst/>
            </a:prstGeom>
          </p:spPr>
        </p:pic>
        <p:sp>
          <p:nvSpPr>
            <p:cNvPr id="42" name="TextBox 5"/>
            <p:cNvSpPr txBox="1"/>
            <p:nvPr userDrawn="1"/>
          </p:nvSpPr>
          <p:spPr>
            <a:xfrm>
              <a:off x="7259128" y="450082"/>
              <a:ext cx="1469591" cy="44755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600" u="none" kern="1200" dirty="0">
                  <a:solidFill>
                    <a:schemeClr val="tx1"/>
                  </a:solidFill>
                  <a:effectLst/>
                </a:rPr>
                <a:t>   ID | SIS</a:t>
              </a:r>
              <a:r>
                <a:rPr lang="en-GB" sz="1600" dirty="0">
                  <a:solidFill>
                    <a:schemeClr val="accent2"/>
                  </a:solidFill>
                </a:rPr>
                <a:t> </a:t>
              </a:r>
              <a:endParaRPr lang="de-CH" sz="1600" dirty="0">
                <a:solidFill>
                  <a:schemeClr val="accent2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A189FD6-1E92-4148-9994-CAF8FAFB1DBF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0102543-05FE-2948-A833-7867C96F390F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A5601F0-649B-FC43-9543-B65645BC0A4B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12D2C924-608C-694F-B0DF-E3FC6232995A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B46E97D-4E58-2F4E-8060-00D82B7C873B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4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1912BB9-2710-4447-8002-028A4C100451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ACB04D7-05C5-C648-871C-2C00FFC54154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9B58BB8-E873-CC4D-8AA3-EEB3A2BE8567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htslib.org/doc/samtools.html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ncbi.github.io/sra-tools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atkforums.broadinstitute.org/gatk/discussion/7869/howto-discover-variants-with-gatk-a-gatk-workshop-tutorial" TargetMode="External"/><Relationship Id="rId2" Type="http://schemas.openxmlformats.org/officeDocument/2006/relationships/hyperlink" Target="https://software.broadinstitute.org/gatk/documentation/tooldocs/current/https:/software.broadinstitute.org/gatk/documentation/topic?name=tutorials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epot.galaxyproject.org/singularit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cicomp.ethz.ch/wiki/Galaxy_Depot_Software_Stack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Scientific IT Services</a:t>
            </a:r>
          </a:p>
          <a:p>
            <a:r>
              <a:rPr lang="en-GB" dirty="0"/>
              <a:t>Michal </a:t>
            </a:r>
            <a:r>
              <a:rPr lang="en-GB" dirty="0" err="1"/>
              <a:t>Okoniewski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7B7E-44DC-C448-9333-133CF82D807C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8" name="Titel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b="0" dirty="0"/>
              <a:t>High Performance Computing for genomic applications</a:t>
            </a:r>
            <a:br>
              <a:rPr lang="en-GB" b="0" dirty="0"/>
            </a:br>
            <a:r>
              <a:rPr lang="pl-PL" b="0" dirty="0"/>
              <a:t>Using </a:t>
            </a:r>
            <a:r>
              <a:rPr lang="pl-PL" b="0" dirty="0" err="1"/>
              <a:t>genomic</a:t>
            </a:r>
            <a:r>
              <a:rPr lang="pl-PL" b="0" dirty="0"/>
              <a:t> software on </a:t>
            </a:r>
            <a:r>
              <a:rPr lang="pl-PL" b="0" dirty="0" err="1"/>
              <a:t>Euler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890633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Tuxedo suite and “new tuxedo”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15" y="1732164"/>
            <a:ext cx="3232753" cy="4437112"/>
          </a:xfrm>
          <a:prstGeom prst="rect">
            <a:avLst/>
          </a:prstGeom>
        </p:spPr>
      </p:pic>
      <p:pic>
        <p:nvPicPr>
          <p:cNvPr id="1026" name="Picture 2" descr="figure1">
            <a:extLst>
              <a:ext uri="{FF2B5EF4-FFF2-40B4-BE49-F238E27FC236}">
                <a16:creationId xmlns:a16="http://schemas.microsoft.com/office/drawing/2014/main" id="{4947E5A3-7770-F544-BFE4-B8B88DE48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91" y="980728"/>
            <a:ext cx="3552557" cy="564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08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EBE382-1770-5645-A863-EAA3C7ED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EFD8A-6EBA-564F-9A82-C790AEB3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30491-72B0-8546-9B40-A5634595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686361-341B-B744-ABC5-0C692923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“New tuxedo suite”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0694290-A8BE-4345-B940-B82A677CB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79" y="1644571"/>
            <a:ext cx="8208912" cy="466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63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Transcript discovery tools</a:t>
            </a:r>
          </a:p>
          <a:p>
            <a:r>
              <a:rPr lang="en-US" dirty="0"/>
              <a:t>Uses coverage and junctions from a BAM file</a:t>
            </a:r>
          </a:p>
          <a:p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cufflinks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mini_star.sorted.bam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r>
              <a:rPr lang="en-US" dirty="0"/>
              <a:t>Other </a:t>
            </a:r>
          </a:p>
          <a:p>
            <a:pPr lvl="1"/>
            <a:r>
              <a:rPr lang="en-US" dirty="0" err="1"/>
              <a:t>cuffmerge</a:t>
            </a:r>
            <a:r>
              <a:rPr lang="en-US" dirty="0"/>
              <a:t>, </a:t>
            </a:r>
            <a:r>
              <a:rPr lang="en-US" dirty="0" err="1"/>
              <a:t>cuffdiff</a:t>
            </a:r>
            <a:r>
              <a:rPr lang="en-US" dirty="0"/>
              <a:t>, </a:t>
            </a:r>
            <a:r>
              <a:rPr lang="en-US" dirty="0" err="1"/>
              <a:t>cuffquant</a:t>
            </a:r>
            <a:r>
              <a:rPr lang="en-US" dirty="0"/>
              <a:t>, </a:t>
            </a:r>
            <a:r>
              <a:rPr lang="en-US" dirty="0" err="1"/>
              <a:t>cuffnorm</a:t>
            </a:r>
            <a:r>
              <a:rPr lang="en-US" dirty="0"/>
              <a:t>, </a:t>
            </a:r>
            <a:r>
              <a:rPr lang="en-US" dirty="0" err="1"/>
              <a:t>CummeRbund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Cufflinks and </a:t>
            </a:r>
            <a:r>
              <a:rPr lang="en-US" dirty="0" err="1"/>
              <a:t>stringtie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795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Produces GTF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Cufflinks and </a:t>
            </a:r>
            <a:r>
              <a:rPr lang="en-US" dirty="0" err="1"/>
              <a:t>stringtie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1" y="2275308"/>
            <a:ext cx="11117670" cy="39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120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Splice aware aligner, loading index into memory</a:t>
            </a:r>
          </a:p>
          <a:p>
            <a:r>
              <a:rPr lang="en-US" dirty="0"/>
              <a:t>Results similar to </a:t>
            </a:r>
            <a:r>
              <a:rPr lang="en-US" dirty="0" err="1"/>
              <a:t>tophat</a:t>
            </a:r>
            <a:r>
              <a:rPr lang="en-US" dirty="0"/>
              <a:t>, but faster</a:t>
            </a:r>
          </a:p>
          <a:p>
            <a:r>
              <a:rPr lang="en-US" dirty="0"/>
              <a:t>--</a:t>
            </a:r>
            <a:r>
              <a:rPr lang="en-US" dirty="0" err="1"/>
              <a:t>genomeLoad</a:t>
            </a:r>
            <a:r>
              <a:rPr lang="en-US" dirty="0"/>
              <a:t> </a:t>
            </a:r>
            <a:r>
              <a:rPr lang="en-US" dirty="0" err="1"/>
              <a:t>LoadAndKeep</a:t>
            </a:r>
            <a:endParaRPr lang="en-US" dirty="0"/>
          </a:p>
          <a:p>
            <a:r>
              <a:rPr lang="en-US" dirty="0"/>
              <a:t>With specific options, can produce BAM and do the counting too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alexdobin</a:t>
            </a:r>
            <a:r>
              <a:rPr lang="en-US" dirty="0"/>
              <a:t>/STAR/blob/master/doc/</a:t>
            </a:r>
            <a:r>
              <a:rPr lang="en-US" dirty="0" err="1"/>
              <a:t>STARmanual.pdf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5" y="3573016"/>
            <a:ext cx="983306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6782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statistics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35" y="476672"/>
            <a:ext cx="7908928" cy="67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7531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</a:t>
            </a:r>
            <a:r>
              <a:rPr lang="en-US" dirty="0" err="1"/>
              <a:t>subjunc</a:t>
            </a:r>
            <a:r>
              <a:rPr lang="en-US" dirty="0"/>
              <a:t> similar to STAR and </a:t>
            </a:r>
            <a:r>
              <a:rPr lang="en-US" dirty="0" err="1"/>
              <a:t>featureCounts</a:t>
            </a:r>
            <a:r>
              <a:rPr lang="en-US" dirty="0"/>
              <a:t> </a:t>
            </a:r>
          </a:p>
          <a:p>
            <a:r>
              <a:rPr lang="en-US" dirty="0"/>
              <a:t>Building index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subread-buildindex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-o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subread_index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/hg38/Homo_sapiens.GRCh38.dna.primary_assembly.fa</a:t>
            </a:r>
          </a:p>
          <a:p>
            <a:r>
              <a:rPr lang="en-US" dirty="0"/>
              <a:t>Alignment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-T 24 -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subread_index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/hg38 -r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mini.fastq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-o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mapped_reads_subjunc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mini.bam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subjunc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-T 24 -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subread_index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/hg38 -r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mini.fastq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-o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mapped_reads_subjunc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mini.bam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bioinf.wehi.edu.au</a:t>
            </a:r>
            <a:r>
              <a:rPr lang="en-US" dirty="0"/>
              <a:t>/</a:t>
            </a:r>
            <a:r>
              <a:rPr lang="en-US" dirty="0" err="1"/>
              <a:t>subread</a:t>
            </a:r>
            <a:r>
              <a:rPr lang="en-US" dirty="0"/>
              <a:t>-package/</a:t>
            </a:r>
            <a:r>
              <a:rPr lang="en-US" dirty="0" err="1"/>
              <a:t>SubreadUsersGuide.pdf</a:t>
            </a:r>
            <a:endParaRPr lang="en-US" dirty="0"/>
          </a:p>
          <a:p>
            <a:pPr marL="0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6435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purpose tool for conversion of BAM </a:t>
            </a:r>
            <a:r>
              <a:rPr lang="en-US" dirty="0">
                <a:sym typeface="Wingdings"/>
              </a:rPr>
              <a:t> SAM </a:t>
            </a:r>
          </a:p>
          <a:p>
            <a:r>
              <a:rPr lang="en-US" dirty="0">
                <a:sym typeface="Wingdings"/>
              </a:rPr>
              <a:t>Many other operations: pileup</a:t>
            </a:r>
            <a:r>
              <a:rPr lang="mr-IN" dirty="0">
                <a:sym typeface="Wingdings"/>
              </a:rPr>
              <a:t>…</a:t>
            </a:r>
            <a:endParaRPr lang="pl-PL" dirty="0">
              <a:sym typeface="Wingdings"/>
            </a:endParaRPr>
          </a:p>
          <a:p>
            <a:r>
              <a:rPr lang="pl-PL" dirty="0" err="1">
                <a:sym typeface="Wingdings"/>
              </a:rPr>
              <a:t>See</a:t>
            </a:r>
            <a:r>
              <a:rPr lang="pl-PL" dirty="0">
                <a:sym typeface="Wingdings"/>
              </a:rPr>
              <a:t>: </a:t>
            </a:r>
            <a:r>
              <a:rPr lang="de-CH" dirty="0">
                <a:hlinkClick r:id="rId2"/>
              </a:rPr>
              <a:t>http://www.htslib.org/doc/samtools.html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17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samtools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77" y="3514872"/>
            <a:ext cx="12727596" cy="30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5674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E92C2-5B9A-EE4E-A2F9-0772F4FB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B4FA5-511D-C841-B38D-293B938D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6E7A-54C4-BF4F-8A27-1CFDDD0A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332D2E-574F-6848-BE56-55D22754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Counting reads in genes is non-trivial! </a:t>
            </a:r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D65C1F62-AA83-DF49-B837-F22223544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07" y="1219702"/>
            <a:ext cx="4895304" cy="5024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B2CB3-0B5C-544D-B141-0D8FE24B19E4}"/>
              </a:ext>
            </a:extLst>
          </p:cNvPr>
          <p:cNvSpPr txBox="1"/>
          <p:nvPr/>
        </p:nvSpPr>
        <p:spPr>
          <a:xfrm>
            <a:off x="8901931" y="5085184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htSeq counting modes</a:t>
            </a:r>
          </a:p>
          <a:p>
            <a:r>
              <a:rPr lang="en-GB" dirty="0"/>
              <a:t>b</a:t>
            </a:r>
            <a:r>
              <a:rPr lang="en-CH" dirty="0"/>
              <a:t>y Simon Anders</a:t>
            </a:r>
          </a:p>
        </p:txBody>
      </p:sp>
    </p:spTree>
    <p:extLst>
      <p:ext uri="{BB962C8B-B14F-4D97-AF65-F5344CB8AC3E}">
        <p14:creationId xmlns:p14="http://schemas.microsoft.com/office/powerpoint/2010/main" val="317955913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70683-F281-CE29-64E4-56EFF9DA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4768F-C4D0-C7CE-99F9-E6F63595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9032C-B614-E63D-D580-50B1A897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9182DF-03E9-95A3-57B4-4A082631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HTSeq 2.0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532DA3-0370-E439-30BE-10C8C895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484784"/>
            <a:ext cx="91440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883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module load</a:t>
            </a:r>
          </a:p>
          <a:p>
            <a:r>
              <a:rPr lang="en-US" dirty="0"/>
              <a:t>module load </a:t>
            </a:r>
            <a:r>
              <a:rPr lang="en-US" dirty="0" err="1"/>
              <a:t>gdc</a:t>
            </a:r>
            <a:endParaRPr lang="en-US" dirty="0"/>
          </a:p>
          <a:p>
            <a:r>
              <a:rPr lang="en-US" dirty="0"/>
              <a:t>module avail</a:t>
            </a:r>
          </a:p>
          <a:p>
            <a:r>
              <a:rPr lang="en-US" dirty="0"/>
              <a:t>module purge</a:t>
            </a:r>
          </a:p>
          <a:p>
            <a:r>
              <a:rPr lang="en-US" dirty="0"/>
              <a:t>module spider</a:t>
            </a:r>
            <a:endParaRPr lang="en-GB" sz="1200" dirty="0"/>
          </a:p>
          <a:p>
            <a:endParaRPr lang="en-GB" sz="1200" dirty="0"/>
          </a:p>
          <a:p>
            <a:r>
              <a:rPr lang="en-US" dirty="0"/>
              <a:t>See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scicomp.ethz.ch</a:t>
            </a:r>
            <a:r>
              <a:rPr lang="en-US" dirty="0"/>
              <a:t>/wiki/</a:t>
            </a:r>
            <a:r>
              <a:rPr lang="en-US" dirty="0" err="1"/>
              <a:t>Euler_applications_and_libraries_ubuntu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Bioinformatic</a:t>
            </a:r>
            <a:r>
              <a:rPr lang="en-US" dirty="0"/>
              <a:t> modules on EULER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23" y="980728"/>
            <a:ext cx="6814147" cy="37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2004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and flexible counting in genomic features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featureCounts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-M -s 2 -T 24 -t gene -g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gene_id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-a /cluster/home/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/hg38/Homo_sapiens.GRCh38.86.chr.gtf -o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mini.cnt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mini_star.sorted.bam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featureCounts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7928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featureCounts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8" y="1411661"/>
            <a:ext cx="5405698" cy="4897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46" y="1445726"/>
            <a:ext cx="7335259" cy="49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0867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9DFF45-9849-C54C-A54A-F2C7E1E7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024064"/>
            <a:ext cx="11537950" cy="2125016"/>
          </a:xfrm>
        </p:spPr>
        <p:txBody>
          <a:bodyPr/>
          <a:lstStyle/>
          <a:p>
            <a:r>
              <a:rPr lang="en-US" dirty="0"/>
              <a:t>Defaults counting features can be </a:t>
            </a:r>
            <a:r>
              <a:rPr lang="en-US" dirty="0" err="1"/>
              <a:t>fuound</a:t>
            </a:r>
            <a:r>
              <a:rPr lang="en-US" dirty="0"/>
              <a:t> in current STAR</a:t>
            </a:r>
          </a:p>
          <a:p>
            <a:r>
              <a:rPr lang="en-US" dirty="0"/>
              <a:t>Still, for many cases a more careful counting is needed</a:t>
            </a:r>
          </a:p>
          <a:p>
            <a:r>
              <a:rPr lang="en-US" dirty="0"/>
              <a:t>Gene or exon level counting</a:t>
            </a:r>
          </a:p>
          <a:p>
            <a:r>
              <a:rPr lang="en-US" dirty="0"/>
              <a:t>Options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B61D6-0B58-6B49-81DC-567A2918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4571C-305C-8546-A5EB-FA2BF465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513A8-B2FF-AA43-98DB-51F9EA67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0609E4-733D-2F47-AA97-88E7E991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</a:t>
            </a:r>
            <a:r>
              <a:rPr lang="en-US" dirty="0" err="1"/>
              <a:t>featureCounts</a:t>
            </a:r>
            <a:endParaRPr lang="en-US" dirty="0"/>
          </a:p>
        </p:txBody>
      </p:sp>
      <p:pic>
        <p:nvPicPr>
          <p:cNvPr id="13" name="Picture 12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C89C9187-8F0B-C649-8D97-D27A28DFE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63" y="3752360"/>
            <a:ext cx="853235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0488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592714"/>
            <a:ext cx="11537950" cy="4210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command line download of public datasets from Short Read Archive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http://ncbi.github.io/sra-tools/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fastq</a:t>
            </a:r>
            <a:r>
              <a:rPr lang="en-US" b="1" dirty="0"/>
              <a:t>-dump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err="1"/>
              <a:t>fastq</a:t>
            </a:r>
            <a:r>
              <a:rPr lang="en-US" dirty="0"/>
              <a:t>-dump --split-files ERR2811092</a:t>
            </a:r>
          </a:p>
          <a:p>
            <a:pPr marL="0" indent="0">
              <a:buNone/>
            </a:pPr>
            <a:r>
              <a:rPr lang="en-US" b="1" dirty="0"/>
              <a:t>	(from v2.9) </a:t>
            </a:r>
            <a:r>
              <a:rPr lang="en-US" dirty="0" err="1"/>
              <a:t>fasterq</a:t>
            </a:r>
            <a:r>
              <a:rPr lang="en-US" dirty="0"/>
              <a:t>-dump --split-files ERR2811092 –e 4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 tools</a:t>
            </a:r>
          </a:p>
        </p:txBody>
      </p:sp>
    </p:spTree>
    <p:extLst>
      <p:ext uri="{BB962C8B-B14F-4D97-AF65-F5344CB8AC3E}">
        <p14:creationId xmlns:p14="http://schemas.microsoft.com/office/powerpoint/2010/main" val="99382941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4B9597-2860-2E40-9362-13FDC7C0F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“swiss army knife” for BED, GFF, SAM/BAM, VCF</a:t>
            </a:r>
          </a:p>
          <a:p>
            <a:endParaRPr lang="en-CH" dirty="0"/>
          </a:p>
          <a:p>
            <a:r>
              <a:rPr lang="en-GB" dirty="0"/>
              <a:t>C</a:t>
            </a:r>
            <a:r>
              <a:rPr lang="en-CH" dirty="0"/>
              <a:t>onversion</a:t>
            </a:r>
          </a:p>
          <a:p>
            <a:r>
              <a:rPr lang="en-CH" dirty="0"/>
              <a:t>Annotation</a:t>
            </a:r>
          </a:p>
          <a:p>
            <a:r>
              <a:rPr lang="en-CH" dirty="0"/>
              <a:t>Getting sequences</a:t>
            </a:r>
          </a:p>
          <a:p>
            <a:r>
              <a:rPr lang="en-CH" dirty="0"/>
              <a:t>Genomic ranges</a:t>
            </a:r>
          </a:p>
          <a:p>
            <a:r>
              <a:rPr lang="en-CH" dirty="0"/>
              <a:t>….</a:t>
            </a:r>
          </a:p>
          <a:p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08CD9-781A-6B4F-9CF2-511448A6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55116-3AA8-D840-86F9-E52C24FB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30CBF-4901-074B-A50D-888B05CA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541EAD-3BC8-7248-A8B7-57433136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Bedtools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31EF9398-96B2-C043-BF4E-F3F56C41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86" y="670718"/>
            <a:ext cx="2574379" cy="345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721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7521C-8C5E-154E-BBEA-5D0ECF8C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2765F-495E-EA47-85E5-A22328B7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97759-0F25-5746-A7FB-118D11A2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F11239-C530-894F-B3C2-2BBE991F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Bedtools - intersect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D0FA154-C03E-2146-B786-A6D386397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95" y="1091892"/>
            <a:ext cx="6532175" cy="56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3333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592714"/>
            <a:ext cx="11537950" cy="4210046"/>
          </a:xfrm>
        </p:spPr>
        <p:txBody>
          <a:bodyPr/>
          <a:lstStyle/>
          <a:p>
            <a:r>
              <a:rPr lang="en-US" dirty="0"/>
              <a:t>GATK is a genomic toolbox for various operations related mainly to genomic variants calling </a:t>
            </a:r>
          </a:p>
          <a:p>
            <a:r>
              <a:rPr lang="en-US" dirty="0"/>
              <a:t>Operations include producing a variant file *.</a:t>
            </a:r>
            <a:r>
              <a:rPr lang="en-US" dirty="0" err="1"/>
              <a:t>vcf</a:t>
            </a:r>
            <a:r>
              <a:rPr lang="en-US" dirty="0"/>
              <a:t> from an alignment file *.bam </a:t>
            </a:r>
          </a:p>
          <a:p>
            <a:pPr marL="0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module load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gcc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/4.8.2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gdc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java/1.8.0_73 </a:t>
            </a:r>
          </a:p>
          <a:p>
            <a:pPr marL="0" indent="0">
              <a:buNone/>
            </a:pP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gatk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/3.5java -jar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GenomeAnalysisTK.jar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-T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UnifiedGenotyper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-R ref/human_g1k_b37_20.fasta -I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bams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exp_design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/NA12878_wgs_20.bam -o sandbox/NA12878_wgs_20_UG_calls.vcf -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glm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BOTH -L 20:10,000,000-10,200,000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https://software.broadinstitute.org/gatk/documentation/tooldocs/current/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https://software.broadinstitute.org/gatk/documentation/topic?name=tutorials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http://gatkforums.broadinstitute.org/gatk/discussion/7869/howto-discover-variants-with-gatk-a-gatk-workshop-tutorial</a:t>
            </a:r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26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GATK</a:t>
            </a:r>
          </a:p>
        </p:txBody>
      </p:sp>
    </p:spTree>
    <p:extLst>
      <p:ext uri="{BB962C8B-B14F-4D97-AF65-F5344CB8AC3E}">
        <p14:creationId xmlns:p14="http://schemas.microsoft.com/office/powerpoint/2010/main" val="353325670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26C1855-3C07-EE4B-9F04-D73BF897C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494362"/>
              </p:ext>
            </p:extLst>
          </p:nvPr>
        </p:nvGraphicFramePr>
        <p:xfrm>
          <a:off x="323850" y="2024063"/>
          <a:ext cx="1153795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590">
                  <a:extLst>
                    <a:ext uri="{9D8B030D-6E8A-4147-A177-3AD203B41FA5}">
                      <a16:colId xmlns:a16="http://schemas.microsoft.com/office/drawing/2014/main" val="2237424306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2612542849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2513785187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4122488236"/>
                    </a:ext>
                  </a:extLst>
                </a:gridCol>
                <a:gridCol w="2307590">
                  <a:extLst>
                    <a:ext uri="{9D8B030D-6E8A-4147-A177-3AD203B41FA5}">
                      <a16:colId xmlns:a16="http://schemas.microsoft.com/office/drawing/2014/main" val="3088831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</a:t>
                      </a:r>
                      <a:r>
                        <a:rPr lang="en-CH" dirty="0"/>
                        <a:t>emory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  <a:r>
                        <a:rPr lang="en-CH" dirty="0"/>
                        <a:t>ime/queue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1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Trimming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  <a:r>
                        <a:rPr lang="en-CH" dirty="0"/>
                        <a:t>rimmomatic, cutadapt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24h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44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Aligners -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  <a:r>
                        <a:rPr lang="en-CH" dirty="0"/>
                        <a:t>owtie, bwa, SHRiMP, tophat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many: 24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7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Aligners - RNAseq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STAR, subread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many: 24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65G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57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Aligners - optimized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hisat2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many: 24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487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Conversion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CH" dirty="0"/>
                        <a:t>amtools, bcftools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19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Counting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featureCount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055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De-novo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Spades, velvet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256GB-1T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24h or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81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Variant calling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GATK, pileup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256GB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24h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81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2591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6756E-4B72-3E4B-8812-80852C3E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27E34-25A8-BC4B-B784-A4F96F12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9DF7E-90C8-CF44-AF3F-B66FE5B7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27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094257-2EB0-5D42-A7ED-54EC9D39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Resources needed by bioinformatic tools on EULER</a:t>
            </a:r>
          </a:p>
        </p:txBody>
      </p:sp>
    </p:spTree>
    <p:extLst>
      <p:ext uri="{BB962C8B-B14F-4D97-AF65-F5344CB8AC3E}">
        <p14:creationId xmlns:p14="http://schemas.microsoft.com/office/powerpoint/2010/main" val="387672349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30AE73-C9FB-985F-3AE3-230C697A0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  <a:p>
            <a:r>
              <a:rPr lang="en-CH"/>
              <a:t>Self-managed </a:t>
            </a:r>
            <a:r>
              <a:rPr lang="en-CH" dirty="0"/>
              <a:t>conda software stack</a:t>
            </a:r>
          </a:p>
          <a:p>
            <a:r>
              <a:rPr lang="en-CH" dirty="0"/>
              <a:t>Singlarity containers software stack: Galaxy/Biocontainers</a:t>
            </a:r>
          </a:p>
          <a:p>
            <a:r>
              <a:rPr lang="en-CH" dirty="0"/>
              <a:t>Mulled containers</a:t>
            </a:r>
          </a:p>
          <a:p>
            <a:r>
              <a:rPr lang="en-CH" dirty="0"/>
              <a:t>Other software combos</a:t>
            </a:r>
          </a:p>
          <a:p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F567B-6FCA-A1CD-1DEC-D339EDF6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CA606-FDC8-10CB-4911-7B2126F3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5B192-F4F8-80ED-0872-B7D6A4F6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B5DBB-E3E9-7664-F94F-B51D8DDA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Alternative software stacks</a:t>
            </a:r>
          </a:p>
        </p:txBody>
      </p:sp>
    </p:spTree>
    <p:extLst>
      <p:ext uri="{BB962C8B-B14F-4D97-AF65-F5344CB8AC3E}">
        <p14:creationId xmlns:p14="http://schemas.microsoft.com/office/powerpoint/2010/main" val="175112030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B04109-208A-E84C-B3B9-7C263179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Python becomes increasingly popular</a:t>
            </a:r>
          </a:p>
          <a:p>
            <a:r>
              <a:rPr lang="en-CH" dirty="0"/>
              <a:t>Conda is the package manager for python-based software</a:t>
            </a:r>
          </a:p>
          <a:p>
            <a:r>
              <a:rPr lang="en-CH" dirty="0"/>
              <a:t>It takes care of dependencies, installs other packages needed</a:t>
            </a:r>
          </a:p>
          <a:p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7EAE2-22A9-E84F-BAB5-B3850F3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30C12-12DD-5E4D-B3AE-F200461B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55739-2276-0C4E-A8B9-AA8FF739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12F2F-48FD-814F-AC79-59D48C0C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Building own conda-based software stack</a:t>
            </a:r>
          </a:p>
        </p:txBody>
      </p:sp>
    </p:spTree>
    <p:extLst>
      <p:ext uri="{BB962C8B-B14F-4D97-AF65-F5344CB8AC3E}">
        <p14:creationId xmlns:p14="http://schemas.microsoft.com/office/powerpoint/2010/main" val="23436112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Trimming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: </a:t>
            </a:r>
            <a:r>
              <a:rPr lang="pl-PL" dirty="0" err="1"/>
              <a:t>trimmomatic</a:t>
            </a:r>
            <a:r>
              <a:rPr lang="pl-PL" dirty="0"/>
              <a:t>, </a:t>
            </a:r>
            <a:r>
              <a:rPr lang="pl-PL" dirty="0" err="1"/>
              <a:t>cutadapt</a:t>
            </a:r>
            <a:endParaRPr lang="pl-PL" dirty="0"/>
          </a:p>
          <a:p>
            <a:r>
              <a:rPr lang="pl-PL" dirty="0" err="1"/>
              <a:t>Aligners</a:t>
            </a:r>
            <a:r>
              <a:rPr lang="pl-PL" dirty="0"/>
              <a:t>: </a:t>
            </a:r>
          </a:p>
          <a:p>
            <a:pPr lvl="1"/>
            <a:r>
              <a:rPr lang="pl-PL" dirty="0"/>
              <a:t>General </a:t>
            </a:r>
            <a:r>
              <a:rPr lang="pl-PL" dirty="0" err="1"/>
              <a:t>purpose</a:t>
            </a:r>
            <a:r>
              <a:rPr lang="pl-PL" dirty="0"/>
              <a:t>: </a:t>
            </a:r>
            <a:r>
              <a:rPr lang="pl-PL" dirty="0" err="1"/>
              <a:t>bwa</a:t>
            </a:r>
            <a:r>
              <a:rPr lang="pl-PL" dirty="0"/>
              <a:t>, </a:t>
            </a:r>
            <a:r>
              <a:rPr lang="pl-PL" dirty="0" err="1"/>
              <a:t>bowtie</a:t>
            </a:r>
            <a:r>
              <a:rPr lang="pl-PL" dirty="0"/>
              <a:t>, </a:t>
            </a:r>
            <a:r>
              <a:rPr lang="pl-PL" dirty="0" err="1"/>
              <a:t>SHRiMP</a:t>
            </a:r>
            <a:endParaRPr lang="pl-PL" dirty="0"/>
          </a:p>
          <a:p>
            <a:pPr lvl="1"/>
            <a:r>
              <a:rPr lang="pl-PL" dirty="0"/>
              <a:t>RNA </a:t>
            </a:r>
            <a:r>
              <a:rPr lang="pl-PL" dirty="0" err="1"/>
              <a:t>aligners</a:t>
            </a:r>
            <a:r>
              <a:rPr lang="pl-PL" dirty="0"/>
              <a:t>: STAR, </a:t>
            </a:r>
            <a:r>
              <a:rPr lang="pl-PL" dirty="0" err="1"/>
              <a:t>tophat</a:t>
            </a:r>
            <a:r>
              <a:rPr lang="pl-PL" dirty="0"/>
              <a:t>, </a:t>
            </a:r>
            <a:r>
              <a:rPr lang="pl-PL" dirty="0" err="1"/>
              <a:t>subjunc</a:t>
            </a:r>
            <a:r>
              <a:rPr lang="pl-PL" dirty="0"/>
              <a:t>, hisat2</a:t>
            </a:r>
          </a:p>
          <a:p>
            <a:pPr lvl="1"/>
            <a:r>
              <a:rPr lang="pl-PL" dirty="0" err="1"/>
              <a:t>Transcriptome</a:t>
            </a:r>
            <a:r>
              <a:rPr lang="pl-PL" dirty="0"/>
              <a:t> </a:t>
            </a:r>
            <a:r>
              <a:rPr lang="pl-PL" dirty="0" err="1"/>
              <a:t>aligners</a:t>
            </a:r>
            <a:r>
              <a:rPr lang="pl-PL" dirty="0"/>
              <a:t>: </a:t>
            </a:r>
            <a:r>
              <a:rPr lang="pl-PL" dirty="0" err="1"/>
              <a:t>kallistio</a:t>
            </a:r>
            <a:r>
              <a:rPr lang="pl-PL" dirty="0"/>
              <a:t>, </a:t>
            </a:r>
            <a:r>
              <a:rPr lang="pl-PL" dirty="0" err="1"/>
              <a:t>salmon</a:t>
            </a:r>
            <a:r>
              <a:rPr lang="pl-PL" dirty="0"/>
              <a:t>, </a:t>
            </a:r>
            <a:r>
              <a:rPr lang="pl-PL" dirty="0" err="1"/>
              <a:t>sailfish</a:t>
            </a:r>
            <a:r>
              <a:rPr lang="pl-PL" dirty="0"/>
              <a:t>, RSEM</a:t>
            </a:r>
          </a:p>
          <a:p>
            <a:pPr lvl="1"/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aligners</a:t>
            </a:r>
            <a:r>
              <a:rPr lang="pl-PL" dirty="0"/>
              <a:t>: Blast, Blat, VMATCH</a:t>
            </a:r>
          </a:p>
          <a:p>
            <a:r>
              <a:rPr lang="pl-PL" dirty="0"/>
              <a:t>De-</a:t>
            </a:r>
            <a:r>
              <a:rPr lang="pl-PL" dirty="0" err="1"/>
              <a:t>novo</a:t>
            </a:r>
            <a:r>
              <a:rPr lang="pl-PL" dirty="0"/>
              <a:t> </a:t>
            </a:r>
            <a:r>
              <a:rPr lang="pl-PL" dirty="0" err="1"/>
              <a:t>assemblers</a:t>
            </a:r>
            <a:r>
              <a:rPr lang="pl-PL" dirty="0"/>
              <a:t>: </a:t>
            </a:r>
            <a:r>
              <a:rPr lang="pl-PL" dirty="0" err="1"/>
              <a:t>trinity</a:t>
            </a:r>
            <a:r>
              <a:rPr lang="pl-PL" dirty="0"/>
              <a:t>, </a:t>
            </a:r>
            <a:r>
              <a:rPr lang="pl-PL" dirty="0" err="1"/>
              <a:t>velvet</a:t>
            </a:r>
            <a:r>
              <a:rPr lang="pl-PL" dirty="0"/>
              <a:t>, </a:t>
            </a:r>
            <a:r>
              <a:rPr lang="pl-PL" dirty="0" err="1"/>
              <a:t>spades</a:t>
            </a:r>
            <a:endParaRPr lang="pl-PL" dirty="0"/>
          </a:p>
          <a:p>
            <a:r>
              <a:rPr lang="pl-PL" dirty="0" err="1"/>
              <a:t>Feature</a:t>
            </a:r>
            <a:r>
              <a:rPr lang="pl-PL" dirty="0"/>
              <a:t> </a:t>
            </a:r>
            <a:r>
              <a:rPr lang="pl-PL" dirty="0" err="1"/>
              <a:t>extraction</a:t>
            </a:r>
            <a:r>
              <a:rPr lang="pl-PL" dirty="0"/>
              <a:t>, </a:t>
            </a:r>
            <a:r>
              <a:rPr lang="pl-PL" dirty="0" err="1"/>
              <a:t>counting</a:t>
            </a:r>
            <a:r>
              <a:rPr lang="pl-PL" dirty="0"/>
              <a:t>: </a:t>
            </a:r>
            <a:r>
              <a:rPr lang="pl-PL" dirty="0" err="1"/>
              <a:t>HTSeq</a:t>
            </a:r>
            <a:r>
              <a:rPr lang="pl-PL" dirty="0"/>
              <a:t>, </a:t>
            </a:r>
            <a:r>
              <a:rPr lang="pl-PL" dirty="0" err="1"/>
              <a:t>featureCount</a:t>
            </a:r>
            <a:endParaRPr lang="pl-PL" dirty="0"/>
          </a:p>
          <a:p>
            <a:pPr lvl="1"/>
            <a:r>
              <a:rPr lang="pl-PL" dirty="0" err="1"/>
              <a:t>Transcript</a:t>
            </a:r>
            <a:r>
              <a:rPr lang="pl-PL" dirty="0"/>
              <a:t> </a:t>
            </a:r>
            <a:r>
              <a:rPr lang="pl-PL" dirty="0" err="1"/>
              <a:t>discovery</a:t>
            </a:r>
            <a:r>
              <a:rPr lang="pl-PL" dirty="0"/>
              <a:t>: </a:t>
            </a:r>
            <a:r>
              <a:rPr lang="pl-PL" dirty="0" err="1"/>
              <a:t>cufflinks</a:t>
            </a:r>
            <a:r>
              <a:rPr lang="pl-PL" dirty="0"/>
              <a:t>, </a:t>
            </a:r>
          </a:p>
          <a:p>
            <a:r>
              <a:rPr lang="pl-PL" dirty="0" err="1"/>
              <a:t>Specialized</a:t>
            </a:r>
            <a:r>
              <a:rPr lang="pl-PL" dirty="0"/>
              <a:t> </a:t>
            </a:r>
            <a:r>
              <a:rPr lang="pl-PL" dirty="0" err="1"/>
              <a:t>tools</a:t>
            </a:r>
            <a:endParaRPr lang="pl-PL" dirty="0"/>
          </a:p>
          <a:p>
            <a:r>
              <a:rPr lang="pl-PL" dirty="0"/>
              <a:t>Utilities and </a:t>
            </a:r>
            <a:r>
              <a:rPr lang="pl-PL" dirty="0" err="1"/>
              <a:t>conversion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: </a:t>
            </a:r>
            <a:r>
              <a:rPr lang="pl-PL" dirty="0" err="1"/>
              <a:t>samtools</a:t>
            </a:r>
            <a:r>
              <a:rPr lang="pl-PL" dirty="0"/>
              <a:t>, </a:t>
            </a:r>
            <a:r>
              <a:rPr lang="pl-PL" dirty="0" err="1"/>
              <a:t>bcftools</a:t>
            </a:r>
            <a:r>
              <a:rPr lang="pl-PL" dirty="0"/>
              <a:t>, </a:t>
            </a:r>
            <a:r>
              <a:rPr lang="pl-PL" dirty="0" err="1"/>
              <a:t>bedtools</a:t>
            </a:r>
            <a:r>
              <a:rPr lang="pl-PL" dirty="0"/>
              <a:t>, </a:t>
            </a:r>
            <a:r>
              <a:rPr lang="pl-PL" dirty="0" err="1"/>
              <a:t>picard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Bioinformatic</a:t>
            </a:r>
            <a:r>
              <a:rPr lang="en-US" dirty="0"/>
              <a:t> software jungle - categories </a:t>
            </a:r>
          </a:p>
        </p:txBody>
      </p:sp>
    </p:spTree>
    <p:extLst>
      <p:ext uri="{BB962C8B-B14F-4D97-AF65-F5344CB8AC3E}">
        <p14:creationId xmlns:p14="http://schemas.microsoft.com/office/powerpoint/2010/main" val="34283969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B04109-208A-E84C-B3B9-7C263179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Create and activate a new environment: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create --name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phylophlan</a:t>
            </a: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activate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phylophlan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once inside the environment you can add your </a:t>
            </a:r>
            <a:r>
              <a:rPr lang="en-GB" dirty="0" err="1"/>
              <a:t>conda</a:t>
            </a:r>
            <a:r>
              <a:rPr lang="en-GB" dirty="0"/>
              <a:t> installation steps, </a:t>
            </a:r>
            <a:r>
              <a:rPr lang="en-GB" dirty="0" err="1"/>
              <a:t>eg.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install -c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bioconda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phylophlan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 err="1">
                <a:solidFill>
                  <a:srgbClr val="FF0000"/>
                </a:solidFill>
              </a:rPr>
              <a:t>Conda</a:t>
            </a:r>
            <a:r>
              <a:rPr lang="en-GB" sz="1600" dirty="0">
                <a:solidFill>
                  <a:srgbClr val="FF0000"/>
                </a:solidFill>
              </a:rPr>
              <a:t> creates loads of small files. Thus using /cluster/project (NetApp storage) is recommended. User directory may not be a good place for </a:t>
            </a:r>
            <a:r>
              <a:rPr lang="en-GB" sz="1600" dirty="0" err="1">
                <a:solidFill>
                  <a:srgbClr val="FF0000"/>
                </a:solidFill>
              </a:rPr>
              <a:t>conda</a:t>
            </a:r>
            <a:r>
              <a:rPr lang="en-GB" sz="1600" dirty="0">
                <a:solidFill>
                  <a:srgbClr val="FF0000"/>
                </a:solidFill>
              </a:rPr>
              <a:t>, due to quota limitations!  </a:t>
            </a:r>
            <a:endParaRPr lang="en-CH" sz="1600" dirty="0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7EAE2-22A9-E84F-BAB5-B3850F3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30C12-12DD-5E4D-B3AE-F200461B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55739-2276-0C4E-A8B9-AA8FF739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30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12F2F-48FD-814F-AC79-59D48C0C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Building own conda-based software stack - example</a:t>
            </a:r>
          </a:p>
        </p:txBody>
      </p:sp>
    </p:spTree>
    <p:extLst>
      <p:ext uri="{BB962C8B-B14F-4D97-AF65-F5344CB8AC3E}">
        <p14:creationId xmlns:p14="http://schemas.microsoft.com/office/powerpoint/2010/main" val="263976019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139D5C63-6E3D-5F4F-98C2-C5D573290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22" y="1665346"/>
            <a:ext cx="4939203" cy="4568763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7EAE2-22A9-E84F-BAB5-B3850F3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CFC7B8E7-5C52-9C46-89A2-7453E4C7D2B2}" type="datetime1">
              <a:rPr lang="en-US" smtClean="0"/>
              <a:pPr>
                <a:spcAft>
                  <a:spcPts val="600"/>
                </a:spcAft>
              </a:pPr>
              <a:t>12/11/24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30C12-12DD-5E4D-B3AE-F200461B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13" y="6308726"/>
            <a:ext cx="4631883" cy="459776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Michal Okoniewski,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55739-2276-0C4E-A8B9-AA8FF739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905" y="6308726"/>
            <a:ext cx="355461" cy="468312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6C6AE60A-B69C-4790-82F7-3882EDF23186}" type="slidenum">
              <a:rPr lang="en-GB" smtClean="0"/>
              <a:pPr>
                <a:spcAft>
                  <a:spcPts val="600"/>
                </a:spcAft>
              </a:pPr>
              <a:t>31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12F2F-48FD-814F-AC79-59D48C0C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</p:spPr>
        <p:txBody>
          <a:bodyPr anchor="t">
            <a:normAutofit/>
          </a:bodyPr>
          <a:lstStyle/>
          <a:p>
            <a:r>
              <a:rPr lang="en-CH" dirty="0"/>
              <a:t>Building own conda-based software stack -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E7628-1F8E-01A2-0251-203E33F93488}"/>
              </a:ext>
            </a:extLst>
          </p:cNvPr>
          <p:cNvSpPr txBox="1"/>
          <p:nvPr/>
        </p:nvSpPr>
        <p:spPr>
          <a:xfrm>
            <a:off x="8809508" y="3284984"/>
            <a:ext cx="299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More on software in </a:t>
            </a:r>
          </a:p>
          <a:p>
            <a:r>
              <a:rPr lang="en-GB" dirty="0"/>
              <a:t>c</a:t>
            </a:r>
            <a:r>
              <a:rPr lang="en-CH" dirty="0"/>
              <a:t>onda and containers </a:t>
            </a:r>
          </a:p>
          <a:p>
            <a:r>
              <a:rPr lang="en-GB" dirty="0"/>
              <a:t>i</a:t>
            </a:r>
            <a:r>
              <a:rPr lang="en-CH" dirty="0"/>
              <a:t>n the advanced course…! </a:t>
            </a:r>
          </a:p>
        </p:txBody>
      </p:sp>
    </p:spTree>
    <p:extLst>
      <p:ext uri="{BB962C8B-B14F-4D97-AF65-F5344CB8AC3E}">
        <p14:creationId xmlns:p14="http://schemas.microsoft.com/office/powerpoint/2010/main" val="62344309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03FB8-422A-FFD9-0061-796FF860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C748B-84EA-6D3F-2979-2A926AA3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1FB9C-853B-31AB-9885-662C3349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F3AC12-8CCB-E62A-2EA4-F133BB0E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Software stacks - Singularity containers from Galaxy Depot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86A236-16FB-EE9C-6FDC-2CE4325A3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97’000 containers for bioinformatic software</a:t>
            </a:r>
          </a:p>
          <a:p>
            <a:pPr lvl="1"/>
            <a:r>
              <a:rPr lang="en-GB" dirty="0"/>
              <a:t>various versions</a:t>
            </a:r>
          </a:p>
          <a:p>
            <a:pPr lvl="1"/>
            <a:r>
              <a:rPr lang="en-GB" dirty="0"/>
              <a:t>optimized for size, runnable state, faster download</a:t>
            </a:r>
          </a:p>
          <a:p>
            <a:pPr lvl="1"/>
            <a:r>
              <a:rPr lang="en-GB" dirty="0">
                <a:hlinkClick r:id="rId3"/>
              </a:rPr>
              <a:t>https://depot.galaxyproject.org/singularity/</a:t>
            </a:r>
            <a:endParaRPr lang="en-GB" dirty="0"/>
          </a:p>
          <a:p>
            <a:pPr lvl="1"/>
            <a:r>
              <a:rPr lang="en-GB" dirty="0"/>
              <a:t>converted from docker-based </a:t>
            </a:r>
            <a:r>
              <a:rPr lang="en-GB" dirty="0" err="1"/>
              <a:t>Biocontainers</a:t>
            </a:r>
            <a:endParaRPr lang="en-GB" dirty="0"/>
          </a:p>
          <a:p>
            <a:pPr lvl="2"/>
            <a:r>
              <a:rPr lang="en-GB" dirty="0"/>
              <a:t>docker containers not allowed on the cluster for security reasons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Snakemake</a:t>
            </a:r>
            <a:r>
              <a:rPr lang="en-GB" dirty="0"/>
              <a:t> does caching the containers in the workflow internals (.</a:t>
            </a:r>
            <a:r>
              <a:rPr lang="en-GB" dirty="0" err="1"/>
              <a:t>snakemake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Downloaded only once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4"/>
              </a:rPr>
              <a:t>https://scicomp.ethz.ch/wiki/Galaxy_Depot_Software_Stack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59844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0F8B8-4823-A6AE-D9CB-554A07C9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99E47-66D9-EDF1-B4A8-92D20D24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D3174-4CB5-3A28-AB8E-75F8F3F0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C7698A-E029-DEF8-F9B4-7EFBF846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3890"/>
            <a:ext cx="11537950" cy="972000"/>
          </a:xfrm>
        </p:spPr>
        <p:txBody>
          <a:bodyPr/>
          <a:lstStyle/>
          <a:p>
            <a:r>
              <a:rPr lang="en-CH" dirty="0"/>
              <a:t>How to use a single container on the cluster? </a:t>
            </a:r>
          </a:p>
        </p:txBody>
      </p:sp>
      <p:pic>
        <p:nvPicPr>
          <p:cNvPr id="7" name="Picture 6" descr="A computer screen with green text&#10;&#10;Description automatically generated">
            <a:extLst>
              <a:ext uri="{FF2B5EF4-FFF2-40B4-BE49-F238E27FC236}">
                <a16:creationId xmlns:a16="http://schemas.microsoft.com/office/drawing/2014/main" id="{0D5790C8-B57B-4139-8407-769E05A58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705"/>
            <a:ext cx="11987760" cy="45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4625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134B3D-C3E1-1D03-2A10-E94CDF234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In the “advanced” ie. Snakemake-focused, advanced part of the course!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D61226-13B2-47F9-D01F-A9F9BDF1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06042-1CD4-46EA-796D-AC17D9EB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CE2AE-5BC6-C85B-AF22-731078CE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DC5F48-B3B1-A438-2C19-1ABE816B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More on alternative software stacks…</a:t>
            </a: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73BC819-6758-628D-82C8-3A0233DAB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15" y="2492896"/>
            <a:ext cx="5832648" cy="404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3709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027FFF-62D6-516B-FE7F-A243D3BBE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Examples: </a:t>
            </a:r>
          </a:p>
          <a:p>
            <a:pPr lvl="1"/>
            <a:r>
              <a:rPr lang="en-CH" dirty="0"/>
              <a:t>virsorter, vContact2 in metagenomics</a:t>
            </a:r>
          </a:p>
          <a:p>
            <a:pPr lvl="1"/>
            <a:r>
              <a:rPr lang="en-GB" dirty="0"/>
              <a:t>J</a:t>
            </a:r>
            <a:r>
              <a:rPr lang="en-CH" dirty="0"/>
              <a:t>uicer in HiC-seq</a:t>
            </a:r>
          </a:p>
          <a:p>
            <a:r>
              <a:rPr lang="en-CH" dirty="0"/>
              <a:t>A tool having an internal workflow of many tools, in python, bash, snakemake. </a:t>
            </a:r>
          </a:p>
          <a:p>
            <a:r>
              <a:rPr lang="en-CH" dirty="0"/>
              <a:t>Often not tuned for the cluster use:</a:t>
            </a:r>
          </a:p>
          <a:p>
            <a:pPr lvl="1"/>
            <a:r>
              <a:rPr lang="en-CH" dirty="0"/>
              <a:t>Complex internally. Sometimes generating many separate cluster jobs. Sometimes not. </a:t>
            </a:r>
          </a:p>
          <a:p>
            <a:pPr lvl="1"/>
            <a:r>
              <a:rPr lang="en-CH" dirty="0"/>
              <a:t>Usage patterns mixing 1-core intput-output and multicore heavy computing</a:t>
            </a:r>
          </a:p>
          <a:p>
            <a:pPr lvl="1"/>
            <a:r>
              <a:rPr lang="en-CH" dirty="0"/>
              <a:t>Not tested in HPC or slurm queueing system</a:t>
            </a:r>
          </a:p>
          <a:p>
            <a:pPr lvl="1"/>
            <a:r>
              <a:rPr lang="en-CH" dirty="0"/>
              <a:t>Hidden software dependencies</a:t>
            </a:r>
          </a:p>
          <a:p>
            <a:pPr lvl="1"/>
            <a:r>
              <a:rPr lang="en-CH" dirty="0"/>
              <a:t>Needs add</a:t>
            </a:r>
            <a:r>
              <a:rPr lang="en-GB" dirty="0" err="1"/>
              <a:t>i</a:t>
            </a:r>
            <a:r>
              <a:rPr lang="en-CH" dirty="0"/>
              <a:t>tional databases</a:t>
            </a:r>
          </a:p>
          <a:p>
            <a:r>
              <a:rPr lang="en-CH" dirty="0"/>
              <a:t>Ask me or cluster-support@id.ethz.ch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66A2E-E89B-A925-12EA-C41A29EC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3879B-8479-4FF5-DF7E-0654552E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28D1C-F04E-CC8A-D9E2-CBE18766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DAE602-BAB8-D618-A66F-809ECF7B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Bioinformatic software “combos”</a:t>
            </a:r>
          </a:p>
        </p:txBody>
      </p:sp>
      <p:pic>
        <p:nvPicPr>
          <p:cNvPr id="1026" name="Picture 2" descr="Juicer Provides a One-Click System for Analyzing Loop-Resolution Hi-C  Experiments: Cell Systems">
            <a:extLst>
              <a:ext uri="{FF2B5EF4-FFF2-40B4-BE49-F238E27FC236}">
                <a16:creationId xmlns:a16="http://schemas.microsoft.com/office/drawing/2014/main" id="{C8BBA8A6-A97A-3395-7FDA-CFA81CC76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29" y="1044479"/>
            <a:ext cx="20608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rSorter2: a multi-classifier, expert-guided approach to detect diverse  DNA and RNA viruses | Microbiome | Full Text">
            <a:extLst>
              <a:ext uri="{FF2B5EF4-FFF2-40B4-BE49-F238E27FC236}">
                <a16:creationId xmlns:a16="http://schemas.microsoft.com/office/drawing/2014/main" id="{01C4C93A-1091-F1AA-BC91-060010F7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791" y="1106714"/>
            <a:ext cx="3259015" cy="19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4501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0" dirty="0"/>
              <a:t>Using </a:t>
            </a:r>
            <a:r>
              <a:rPr lang="pl-PL" b="0" dirty="0" err="1"/>
              <a:t>genomic</a:t>
            </a:r>
            <a:r>
              <a:rPr lang="pl-PL" b="0" dirty="0"/>
              <a:t> software on </a:t>
            </a:r>
            <a:r>
              <a:rPr lang="pl-PL" b="0" dirty="0" err="1"/>
              <a:t>Euler</a:t>
            </a: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Thank you! 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1" name="Rechteck 10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Bild 18" descr="g_eth_logo_kurz_neg_Schutzrau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73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Bioinformatic software jungle, </a:t>
            </a:r>
            <a:r>
              <a:rPr lang="en-US" dirty="0" err="1"/>
              <a:t>RNAseq</a:t>
            </a:r>
            <a:r>
              <a:rPr lang="en-US" dirty="0"/>
              <a:t> as seen 7 years ago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3543870" y="4248721"/>
            <a:ext cx="833264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8969003" y="5010365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other</a:t>
            </a:r>
          </a:p>
        </p:txBody>
      </p:sp>
      <p:sp>
        <p:nvSpPr>
          <p:cNvPr id="8" name="Process 7"/>
          <p:cNvSpPr/>
          <p:nvPr/>
        </p:nvSpPr>
        <p:spPr>
          <a:xfrm>
            <a:off x="6707157" y="3985323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MISO/MATS</a:t>
            </a:r>
          </a:p>
        </p:txBody>
      </p:sp>
      <p:sp>
        <p:nvSpPr>
          <p:cNvPr id="9" name="Process 8"/>
          <p:cNvSpPr/>
          <p:nvPr/>
        </p:nvSpPr>
        <p:spPr>
          <a:xfrm>
            <a:off x="6707157" y="4331731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jsplice</a:t>
            </a:r>
            <a:endParaRPr lang="en-US" sz="600" dirty="0"/>
          </a:p>
        </p:txBody>
      </p:sp>
      <p:sp>
        <p:nvSpPr>
          <p:cNvPr id="10" name="Process 9"/>
          <p:cNvSpPr/>
          <p:nvPr/>
        </p:nvSpPr>
        <p:spPr>
          <a:xfrm>
            <a:off x="6707157" y="4696850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cufflinks/</a:t>
            </a:r>
          </a:p>
          <a:p>
            <a:pPr algn="ctr"/>
            <a:r>
              <a:rPr lang="en-US" sz="600" dirty="0" err="1"/>
              <a:t>cuffdiff</a:t>
            </a:r>
            <a:endParaRPr lang="en-US" sz="6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6177643" y="3131407"/>
            <a:ext cx="1553079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12" name="Process 11"/>
          <p:cNvSpPr/>
          <p:nvPr/>
        </p:nvSpPr>
        <p:spPr>
          <a:xfrm>
            <a:off x="6707157" y="2564904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SparkSeq</a:t>
            </a:r>
            <a:endParaRPr lang="en-US" sz="600" dirty="0"/>
          </a:p>
          <a:p>
            <a:pPr algn="ctr"/>
            <a:r>
              <a:rPr lang="en-US" sz="600" dirty="0"/>
              <a:t>tests</a:t>
            </a:r>
          </a:p>
        </p:txBody>
      </p:sp>
      <p:sp>
        <p:nvSpPr>
          <p:cNvPr id="13" name="Process 12"/>
          <p:cNvSpPr/>
          <p:nvPr/>
        </p:nvSpPr>
        <p:spPr>
          <a:xfrm>
            <a:off x="6707157" y="2923619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DESeq</a:t>
            </a:r>
            <a:r>
              <a:rPr lang="en-US" sz="600" dirty="0"/>
              <a:t>/</a:t>
            </a:r>
            <a:r>
              <a:rPr lang="en-US" sz="600" dirty="0" err="1"/>
              <a:t>edgeR</a:t>
            </a:r>
            <a:endParaRPr lang="en-US" sz="600" dirty="0"/>
          </a:p>
        </p:txBody>
      </p:sp>
      <p:sp>
        <p:nvSpPr>
          <p:cNvPr id="14" name="Process 13"/>
          <p:cNvSpPr/>
          <p:nvPr/>
        </p:nvSpPr>
        <p:spPr>
          <a:xfrm>
            <a:off x="6707157" y="3273681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DEXSeq</a:t>
            </a:r>
            <a:endParaRPr lang="en-US" sz="600" dirty="0"/>
          </a:p>
        </p:txBody>
      </p:sp>
      <p:sp>
        <p:nvSpPr>
          <p:cNvPr id="15" name="Can 14"/>
          <p:cNvSpPr/>
          <p:nvPr/>
        </p:nvSpPr>
        <p:spPr>
          <a:xfrm>
            <a:off x="3729441" y="3634324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BAM</a:t>
            </a:r>
          </a:p>
        </p:txBody>
      </p:sp>
      <p:sp>
        <p:nvSpPr>
          <p:cNvPr id="16" name="Can 15"/>
          <p:cNvSpPr/>
          <p:nvPr/>
        </p:nvSpPr>
        <p:spPr>
          <a:xfrm>
            <a:off x="3729441" y="3453038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BAM</a:t>
            </a:r>
          </a:p>
        </p:txBody>
      </p:sp>
      <p:sp>
        <p:nvSpPr>
          <p:cNvPr id="17" name="Can 16"/>
          <p:cNvSpPr/>
          <p:nvPr/>
        </p:nvSpPr>
        <p:spPr>
          <a:xfrm>
            <a:off x="3729441" y="3275609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BAM</a:t>
            </a:r>
          </a:p>
        </p:txBody>
      </p:sp>
      <p:sp>
        <p:nvSpPr>
          <p:cNvPr id="18" name="Can 17"/>
          <p:cNvSpPr/>
          <p:nvPr/>
        </p:nvSpPr>
        <p:spPr>
          <a:xfrm>
            <a:off x="3729441" y="3094323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BAM</a:t>
            </a:r>
          </a:p>
        </p:txBody>
      </p:sp>
      <p:sp>
        <p:nvSpPr>
          <p:cNvPr id="19" name="Can 18"/>
          <p:cNvSpPr/>
          <p:nvPr/>
        </p:nvSpPr>
        <p:spPr>
          <a:xfrm>
            <a:off x="1378415" y="3634324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20" name="Can 19"/>
          <p:cNvSpPr/>
          <p:nvPr/>
        </p:nvSpPr>
        <p:spPr>
          <a:xfrm>
            <a:off x="1378415" y="3453038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21" name="Can 20"/>
          <p:cNvSpPr/>
          <p:nvPr/>
        </p:nvSpPr>
        <p:spPr>
          <a:xfrm>
            <a:off x="1378415" y="3275609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22" name="Can 21"/>
          <p:cNvSpPr/>
          <p:nvPr/>
        </p:nvSpPr>
        <p:spPr>
          <a:xfrm>
            <a:off x="1378415" y="3094323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23" name="Process 22"/>
          <p:cNvSpPr/>
          <p:nvPr/>
        </p:nvSpPr>
        <p:spPr>
          <a:xfrm>
            <a:off x="2707464" y="3275609"/>
            <a:ext cx="512064" cy="69042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STAR</a:t>
            </a:r>
          </a:p>
          <a:p>
            <a:pPr algn="ctr"/>
            <a:r>
              <a:rPr lang="en-US" sz="600" dirty="0"/>
              <a:t>aligner</a:t>
            </a:r>
          </a:p>
        </p:txBody>
      </p:sp>
      <p:sp>
        <p:nvSpPr>
          <p:cNvPr id="24" name="Process 23"/>
          <p:cNvSpPr/>
          <p:nvPr/>
        </p:nvSpPr>
        <p:spPr>
          <a:xfrm>
            <a:off x="1668392" y="4291600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fastqc</a:t>
            </a:r>
            <a:endParaRPr lang="en-US" sz="600" dirty="0"/>
          </a:p>
        </p:txBody>
      </p:sp>
      <p:sp>
        <p:nvSpPr>
          <p:cNvPr id="25" name="Right Arrow 24"/>
          <p:cNvSpPr/>
          <p:nvPr/>
        </p:nvSpPr>
        <p:spPr>
          <a:xfrm>
            <a:off x="1865950" y="3406753"/>
            <a:ext cx="76621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400000">
            <a:off x="1609698" y="4031375"/>
            <a:ext cx="316286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27" name="Document 26"/>
          <p:cNvSpPr/>
          <p:nvPr/>
        </p:nvSpPr>
        <p:spPr>
          <a:xfrm>
            <a:off x="1668392" y="5004693"/>
            <a:ext cx="486246" cy="347143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>
                <a:solidFill>
                  <a:schemeClr val="tx1"/>
                </a:solidFill>
              </a:rPr>
              <a:t>Fastqc</a:t>
            </a:r>
            <a:r>
              <a:rPr lang="en-US" sz="600" dirty="0">
                <a:solidFill>
                  <a:schemeClr val="tx1"/>
                </a:solidFill>
              </a:rPr>
              <a:t> report</a:t>
            </a:r>
          </a:p>
        </p:txBody>
      </p:sp>
      <p:sp>
        <p:nvSpPr>
          <p:cNvPr id="28" name="Right Arrow 27"/>
          <p:cNvSpPr/>
          <p:nvPr/>
        </p:nvSpPr>
        <p:spPr>
          <a:xfrm rot="5400000">
            <a:off x="1797930" y="4759640"/>
            <a:ext cx="254571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307742" y="3406753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30" name="Process 29"/>
          <p:cNvSpPr/>
          <p:nvPr/>
        </p:nvSpPr>
        <p:spPr>
          <a:xfrm>
            <a:off x="4695477" y="2772252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ht_seq</a:t>
            </a:r>
            <a:endParaRPr lang="en-US" sz="600" dirty="0"/>
          </a:p>
        </p:txBody>
      </p:sp>
      <p:sp>
        <p:nvSpPr>
          <p:cNvPr id="31" name="Process 30"/>
          <p:cNvSpPr/>
          <p:nvPr/>
        </p:nvSpPr>
        <p:spPr>
          <a:xfrm>
            <a:off x="4695477" y="3132895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SparkSeq</a:t>
            </a:r>
            <a:endParaRPr lang="en-US" sz="600" dirty="0"/>
          </a:p>
          <a:p>
            <a:pPr algn="ctr"/>
            <a:r>
              <a:rPr lang="en-US" sz="600" dirty="0"/>
              <a:t>counts</a:t>
            </a:r>
          </a:p>
        </p:txBody>
      </p:sp>
      <p:sp>
        <p:nvSpPr>
          <p:cNvPr id="32" name="Process 31"/>
          <p:cNvSpPr/>
          <p:nvPr/>
        </p:nvSpPr>
        <p:spPr>
          <a:xfrm>
            <a:off x="4695477" y="3489681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SparkSeq</a:t>
            </a:r>
            <a:endParaRPr lang="en-US" sz="600" dirty="0"/>
          </a:p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4256566" y="3406753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5643944" y="4089466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5" name="Can 34"/>
          <p:cNvSpPr/>
          <p:nvPr/>
        </p:nvSpPr>
        <p:spPr>
          <a:xfrm>
            <a:off x="5643944" y="3908180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6" name="Can 35"/>
          <p:cNvSpPr/>
          <p:nvPr/>
        </p:nvSpPr>
        <p:spPr>
          <a:xfrm>
            <a:off x="5643944" y="3730752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7" name="Can 36"/>
          <p:cNvSpPr/>
          <p:nvPr/>
        </p:nvSpPr>
        <p:spPr>
          <a:xfrm>
            <a:off x="5643944" y="3549466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junctions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5249138" y="3093318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5249138" y="3687320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3307742" y="3890180"/>
            <a:ext cx="2236873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41" name="Internal Storage 40"/>
          <p:cNvSpPr/>
          <p:nvPr/>
        </p:nvSpPr>
        <p:spPr>
          <a:xfrm>
            <a:off x="5649681" y="2589682"/>
            <a:ext cx="436043" cy="365143"/>
          </a:xfrm>
          <a:prstGeom prst="flowChartInternal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RPKM</a:t>
            </a:r>
          </a:p>
          <a:p>
            <a:pPr algn="ctr"/>
            <a:r>
              <a:rPr lang="en-US" sz="600" dirty="0"/>
              <a:t>tables</a:t>
            </a:r>
          </a:p>
        </p:txBody>
      </p:sp>
      <p:sp>
        <p:nvSpPr>
          <p:cNvPr id="42" name="Internal Storage 41"/>
          <p:cNvSpPr/>
          <p:nvPr/>
        </p:nvSpPr>
        <p:spPr>
          <a:xfrm>
            <a:off x="5649681" y="2948396"/>
            <a:ext cx="436043" cy="365143"/>
          </a:xfrm>
          <a:prstGeom prst="flowChartInternal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Count table</a:t>
            </a:r>
          </a:p>
        </p:txBody>
      </p:sp>
      <p:sp>
        <p:nvSpPr>
          <p:cNvPr id="43" name="Internal Storage 42"/>
          <p:cNvSpPr/>
          <p:nvPr/>
        </p:nvSpPr>
        <p:spPr>
          <a:xfrm>
            <a:off x="5701318" y="2994682"/>
            <a:ext cx="436043" cy="365143"/>
          </a:xfrm>
          <a:prstGeom prst="flowChartInternal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Count tables</a:t>
            </a:r>
          </a:p>
          <a:p>
            <a:pPr algn="ctr"/>
            <a:r>
              <a:rPr lang="en-US" sz="600" dirty="0"/>
              <a:t>(gene, exon…)</a:t>
            </a:r>
          </a:p>
        </p:txBody>
      </p:sp>
      <p:sp>
        <p:nvSpPr>
          <p:cNvPr id="44" name="Internal Storage 43"/>
          <p:cNvSpPr/>
          <p:nvPr/>
        </p:nvSpPr>
        <p:spPr>
          <a:xfrm>
            <a:off x="5701318" y="2635967"/>
            <a:ext cx="436043" cy="365143"/>
          </a:xfrm>
          <a:prstGeom prst="flowChartInternal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RPKM</a:t>
            </a:r>
          </a:p>
          <a:p>
            <a:pPr algn="ctr"/>
            <a:r>
              <a:rPr lang="en-US" sz="600" dirty="0"/>
              <a:t>tables</a:t>
            </a:r>
          </a:p>
        </p:txBody>
      </p:sp>
      <p:sp>
        <p:nvSpPr>
          <p:cNvPr id="45" name="Process 44"/>
          <p:cNvSpPr/>
          <p:nvPr/>
        </p:nvSpPr>
        <p:spPr>
          <a:xfrm>
            <a:off x="6707157" y="5215472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RSEM/</a:t>
            </a:r>
            <a:r>
              <a:rPr lang="en-US" sz="600" dirty="0" err="1"/>
              <a:t>Bitseq</a:t>
            </a:r>
            <a:endParaRPr lang="en-US" sz="600" dirty="0"/>
          </a:p>
          <a:p>
            <a:pPr algn="ctr"/>
            <a:r>
              <a:rPr lang="en-US" sz="600" dirty="0"/>
              <a:t>isoform</a:t>
            </a:r>
          </a:p>
          <a:p>
            <a:pPr algn="ctr"/>
            <a:r>
              <a:rPr lang="en-US" sz="600" dirty="0" err="1"/>
              <a:t>deconvolute</a:t>
            </a:r>
            <a:endParaRPr lang="en-US" sz="600" dirty="0"/>
          </a:p>
        </p:txBody>
      </p:sp>
      <p:sp>
        <p:nvSpPr>
          <p:cNvPr id="46" name="Right Arrow 45"/>
          <p:cNvSpPr/>
          <p:nvPr/>
        </p:nvSpPr>
        <p:spPr>
          <a:xfrm>
            <a:off x="6259237" y="3093318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6259237" y="3687320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48" name="Process 47"/>
          <p:cNvSpPr/>
          <p:nvPr/>
        </p:nvSpPr>
        <p:spPr>
          <a:xfrm>
            <a:off x="2707464" y="3966037"/>
            <a:ext cx="512064" cy="69042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tophat</a:t>
            </a:r>
            <a:endParaRPr lang="en-US" sz="600" dirty="0"/>
          </a:p>
          <a:p>
            <a:pPr algn="ctr"/>
            <a:r>
              <a:rPr lang="en-US" sz="600" dirty="0"/>
              <a:t>aligner</a:t>
            </a:r>
          </a:p>
        </p:txBody>
      </p:sp>
      <p:sp>
        <p:nvSpPr>
          <p:cNvPr id="49" name="Manual Input 48"/>
          <p:cNvSpPr/>
          <p:nvPr/>
        </p:nvSpPr>
        <p:spPr>
          <a:xfrm>
            <a:off x="6491950" y="2091536"/>
            <a:ext cx="589997" cy="280515"/>
          </a:xfrm>
          <a:prstGeom prst="flowChartManualIn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Experiment</a:t>
            </a:r>
          </a:p>
          <a:p>
            <a:pPr algn="ctr"/>
            <a:r>
              <a:rPr lang="en-US" sz="600" dirty="0"/>
              <a:t>definition </a:t>
            </a:r>
          </a:p>
        </p:txBody>
      </p:sp>
      <p:sp>
        <p:nvSpPr>
          <p:cNvPr id="50" name="Right Arrow 49"/>
          <p:cNvSpPr/>
          <p:nvPr/>
        </p:nvSpPr>
        <p:spPr>
          <a:xfrm rot="5400000">
            <a:off x="6725000" y="2416230"/>
            <a:ext cx="122725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51" name="Process 50"/>
          <p:cNvSpPr/>
          <p:nvPr/>
        </p:nvSpPr>
        <p:spPr>
          <a:xfrm>
            <a:off x="7749803" y="2564904"/>
            <a:ext cx="512064" cy="2194011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b="1" dirty="0">
                <a:solidFill>
                  <a:srgbClr val="3366FF"/>
                </a:solidFill>
              </a:rPr>
              <a:t>REPORTING PANEL</a:t>
            </a:r>
          </a:p>
          <a:p>
            <a:pPr algn="ctr"/>
            <a:endParaRPr lang="en-US" sz="600" dirty="0"/>
          </a:p>
          <a:p>
            <a:pPr algn="ctr"/>
            <a:r>
              <a:rPr lang="en-US" sz="600" dirty="0"/>
              <a:t>Selection of</a:t>
            </a:r>
          </a:p>
          <a:p>
            <a:pPr marL="92239" indent="-92239" algn="ctr">
              <a:buFontTx/>
              <a:buChar char="•"/>
            </a:pPr>
            <a:r>
              <a:rPr lang="en-US" sz="600" dirty="0"/>
              <a:t>graphs</a:t>
            </a:r>
          </a:p>
          <a:p>
            <a:pPr marL="92239" indent="-92239" algn="ctr">
              <a:buFontTx/>
              <a:buChar char="•"/>
            </a:pPr>
            <a:r>
              <a:rPr lang="en-US" sz="600" dirty="0"/>
              <a:t>Report types</a:t>
            </a:r>
          </a:p>
          <a:p>
            <a:pPr marL="92239" indent="-92239" algn="ctr">
              <a:buFontTx/>
              <a:buChar char="•"/>
            </a:pPr>
            <a:r>
              <a:rPr lang="en-US" sz="600" dirty="0"/>
              <a:t>output formats (BED CSV..)</a:t>
            </a:r>
          </a:p>
          <a:p>
            <a:pPr marL="92239" indent="-92239" algn="ctr">
              <a:buFontTx/>
              <a:buChar char="•"/>
            </a:pPr>
            <a:endParaRPr lang="en-US" sz="600" dirty="0"/>
          </a:p>
          <a:p>
            <a:pPr algn="ctr"/>
            <a:r>
              <a:rPr lang="en-US" sz="600" dirty="0"/>
              <a:t>Setting thresholds</a:t>
            </a:r>
          </a:p>
          <a:p>
            <a:pPr algn="ctr"/>
            <a:endParaRPr lang="en-US" sz="600" dirty="0"/>
          </a:p>
          <a:p>
            <a:pPr algn="ctr"/>
            <a:r>
              <a:rPr lang="en-US" sz="600" dirty="0"/>
              <a:t>Functional analysis </a:t>
            </a:r>
            <a:r>
              <a:rPr lang="en-US" sz="600" dirty="0" err="1"/>
              <a:t>parametres</a:t>
            </a:r>
            <a:endParaRPr lang="en-US" sz="600" dirty="0"/>
          </a:p>
        </p:txBody>
      </p:sp>
      <p:sp>
        <p:nvSpPr>
          <p:cNvPr id="52" name="Process 51"/>
          <p:cNvSpPr/>
          <p:nvPr/>
        </p:nvSpPr>
        <p:spPr>
          <a:xfrm>
            <a:off x="8969002" y="2070020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David</a:t>
            </a:r>
          </a:p>
        </p:txBody>
      </p:sp>
      <p:sp>
        <p:nvSpPr>
          <p:cNvPr id="53" name="Process 52"/>
          <p:cNvSpPr/>
          <p:nvPr/>
        </p:nvSpPr>
        <p:spPr>
          <a:xfrm>
            <a:off x="8969002" y="2428734"/>
            <a:ext cx="512064" cy="35871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String DB</a:t>
            </a:r>
          </a:p>
        </p:txBody>
      </p:sp>
      <p:sp>
        <p:nvSpPr>
          <p:cNvPr id="54" name="Process 53"/>
          <p:cNvSpPr/>
          <p:nvPr/>
        </p:nvSpPr>
        <p:spPr>
          <a:xfrm>
            <a:off x="8969002" y="2778796"/>
            <a:ext cx="512064" cy="35871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GeneGo</a:t>
            </a:r>
            <a:endParaRPr lang="en-US" sz="600" dirty="0"/>
          </a:p>
          <a:p>
            <a:pPr algn="ctr"/>
            <a:r>
              <a:rPr lang="en-US" sz="600" dirty="0"/>
              <a:t>(commercial)</a:t>
            </a:r>
          </a:p>
        </p:txBody>
      </p:sp>
      <p:sp>
        <p:nvSpPr>
          <p:cNvPr id="55" name="Process 54"/>
          <p:cNvSpPr/>
          <p:nvPr/>
        </p:nvSpPr>
        <p:spPr>
          <a:xfrm>
            <a:off x="8969002" y="3132895"/>
            <a:ext cx="512064" cy="35871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Ingenuity</a:t>
            </a:r>
          </a:p>
          <a:p>
            <a:pPr algn="ctr"/>
            <a:r>
              <a:rPr lang="en-US" sz="600" dirty="0"/>
              <a:t>(commercial)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7341001" y="3093318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7341001" y="3687320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58" name="Document 57"/>
          <p:cNvSpPr/>
          <p:nvPr/>
        </p:nvSpPr>
        <p:spPr>
          <a:xfrm>
            <a:off x="8969002" y="3742323"/>
            <a:ext cx="486246" cy="347143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Differential expression 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report</a:t>
            </a:r>
          </a:p>
        </p:txBody>
      </p:sp>
      <p:sp>
        <p:nvSpPr>
          <p:cNvPr id="59" name="Document 58"/>
          <p:cNvSpPr/>
          <p:nvPr/>
        </p:nvSpPr>
        <p:spPr>
          <a:xfrm>
            <a:off x="8969002" y="4158160"/>
            <a:ext cx="486246" cy="347143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Differential splicing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</a:rPr>
              <a:t>report</a:t>
            </a:r>
          </a:p>
        </p:txBody>
      </p:sp>
      <p:sp>
        <p:nvSpPr>
          <p:cNvPr id="60" name="Right Arrow 59"/>
          <p:cNvSpPr/>
          <p:nvPr/>
        </p:nvSpPr>
        <p:spPr>
          <a:xfrm>
            <a:off x="5688278" y="5342759"/>
            <a:ext cx="1005840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5196426" y="5292800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62" name="TextBox 61"/>
          <p:cNvSpPr txBox="1"/>
          <p:nvPr/>
        </p:nvSpPr>
        <p:spPr>
          <a:xfrm>
            <a:off x="8896636" y="1884479"/>
            <a:ext cx="713974" cy="214472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Functional analysis </a:t>
            </a:r>
          </a:p>
          <a:p>
            <a:pPr algn="ctr"/>
            <a:r>
              <a:rPr lang="en-US" sz="600" dirty="0"/>
              <a:t>tools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48746" y="1842415"/>
            <a:ext cx="388877" cy="306805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Statistical</a:t>
            </a:r>
          </a:p>
          <a:p>
            <a:pPr algn="ctr"/>
            <a:r>
              <a:rPr lang="en-US" sz="600" dirty="0"/>
              <a:t>analysis</a:t>
            </a:r>
          </a:p>
          <a:p>
            <a:pPr algn="ctr"/>
            <a:r>
              <a:rPr lang="en-US" sz="600" dirty="0"/>
              <a:t>tools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98020" y="1842415"/>
            <a:ext cx="628426" cy="306805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Genomic feature </a:t>
            </a:r>
          </a:p>
          <a:p>
            <a:pPr algn="ctr"/>
            <a:r>
              <a:rPr lang="en-US" sz="600" dirty="0"/>
              <a:t>extraction</a:t>
            </a:r>
          </a:p>
          <a:p>
            <a:pPr algn="ctr"/>
            <a:r>
              <a:rPr lang="en-US" sz="600" dirty="0"/>
              <a:t>- counting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44724" y="1884479"/>
            <a:ext cx="572935" cy="214472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Alignment</a:t>
            </a:r>
          </a:p>
          <a:p>
            <a:pPr algn="ctr"/>
            <a:r>
              <a:rPr lang="en-US" sz="600" dirty="0"/>
              <a:t> to the genome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8501001" y="3093318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>
            <a:off x="8501001" y="3687320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8969003" y="4828904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CSV</a:t>
            </a:r>
          </a:p>
        </p:txBody>
      </p:sp>
      <p:sp>
        <p:nvSpPr>
          <p:cNvPr id="69" name="Can 68"/>
          <p:cNvSpPr/>
          <p:nvPr/>
        </p:nvSpPr>
        <p:spPr>
          <a:xfrm>
            <a:off x="8969003" y="4648636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BED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031923" y="3559720"/>
            <a:ext cx="393235" cy="122139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Reporting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83243" y="4503458"/>
            <a:ext cx="290593" cy="122139"/>
          </a:xfrm>
          <a:prstGeom prst="rect">
            <a:avLst/>
          </a:prstGeom>
          <a:noFill/>
        </p:spPr>
        <p:txBody>
          <a:bodyPr wrap="none" lIns="29517" tIns="14759" rIns="29517" bIns="14759" rtlCol="0">
            <a:spAutoFit/>
          </a:bodyPr>
          <a:lstStyle/>
          <a:p>
            <a:pPr algn="ctr"/>
            <a:r>
              <a:rPr lang="en-US" sz="600" dirty="0"/>
              <a:t>Output</a:t>
            </a:r>
          </a:p>
        </p:txBody>
      </p:sp>
      <p:sp>
        <p:nvSpPr>
          <p:cNvPr id="72" name="Bevel 71"/>
          <p:cNvSpPr/>
          <p:nvPr/>
        </p:nvSpPr>
        <p:spPr>
          <a:xfrm>
            <a:off x="3729441" y="4787136"/>
            <a:ext cx="447518" cy="316594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Genome</a:t>
            </a:r>
          </a:p>
          <a:p>
            <a:pPr algn="ctr"/>
            <a:r>
              <a:rPr lang="en-US" sz="600" dirty="0"/>
              <a:t>browser</a:t>
            </a:r>
          </a:p>
        </p:txBody>
      </p:sp>
      <p:sp>
        <p:nvSpPr>
          <p:cNvPr id="73" name="Bevel 72"/>
          <p:cNvSpPr/>
          <p:nvPr/>
        </p:nvSpPr>
        <p:spPr>
          <a:xfrm>
            <a:off x="5638207" y="4787136"/>
            <a:ext cx="447518" cy="316594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Genome</a:t>
            </a:r>
          </a:p>
          <a:p>
            <a:pPr algn="ctr"/>
            <a:r>
              <a:rPr lang="en-US" sz="600" dirty="0"/>
              <a:t>browser</a:t>
            </a:r>
          </a:p>
        </p:txBody>
      </p:sp>
      <p:sp>
        <p:nvSpPr>
          <p:cNvPr id="74" name="Right Arrow 73"/>
          <p:cNvSpPr/>
          <p:nvPr/>
        </p:nvSpPr>
        <p:spPr>
          <a:xfrm rot="5400000">
            <a:off x="5711719" y="4524733"/>
            <a:ext cx="317118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75" name="Bevel 74"/>
          <p:cNvSpPr/>
          <p:nvPr/>
        </p:nvSpPr>
        <p:spPr>
          <a:xfrm>
            <a:off x="9834049" y="4787136"/>
            <a:ext cx="447518" cy="316594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r>
              <a:rPr lang="en-US" sz="600" dirty="0"/>
              <a:t>Genome</a:t>
            </a:r>
          </a:p>
          <a:p>
            <a:pPr algn="ctr"/>
            <a:r>
              <a:rPr lang="en-US" sz="600" dirty="0"/>
              <a:t>browser</a:t>
            </a:r>
          </a:p>
        </p:txBody>
      </p:sp>
      <p:sp>
        <p:nvSpPr>
          <p:cNvPr id="76" name="Right Arrow 75"/>
          <p:cNvSpPr/>
          <p:nvPr/>
        </p:nvSpPr>
        <p:spPr>
          <a:xfrm>
            <a:off x="9454988" y="4776833"/>
            <a:ext cx="352851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77" name="Cloud 76"/>
          <p:cNvSpPr/>
          <p:nvPr/>
        </p:nvSpPr>
        <p:spPr>
          <a:xfrm>
            <a:off x="5074644" y="3137512"/>
            <a:ext cx="132898" cy="73369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endParaRPr lang="en-US"/>
          </a:p>
        </p:txBody>
      </p:sp>
      <p:sp>
        <p:nvSpPr>
          <p:cNvPr id="78" name="Cloud 77"/>
          <p:cNvSpPr/>
          <p:nvPr/>
        </p:nvSpPr>
        <p:spPr>
          <a:xfrm>
            <a:off x="5063528" y="3491609"/>
            <a:ext cx="132898" cy="73369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7" tIns="14759" rIns="29517" bIns="14759" spcCol="0" rtlCol="0" anchor="ctr"/>
          <a:lstStyle/>
          <a:p>
            <a:pPr algn="ctr"/>
            <a:endParaRPr lang="en-US"/>
          </a:p>
        </p:txBody>
      </p:sp>
      <p:sp>
        <p:nvSpPr>
          <p:cNvPr id="79" name="Process 78"/>
          <p:cNvSpPr/>
          <p:nvPr/>
        </p:nvSpPr>
        <p:spPr>
          <a:xfrm>
            <a:off x="1998868" y="3492533"/>
            <a:ext cx="425501" cy="2382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Filters, </a:t>
            </a:r>
          </a:p>
          <a:p>
            <a:pPr algn="ctr"/>
            <a:r>
              <a:rPr lang="en-US" sz="600" dirty="0"/>
              <a:t>trimming</a:t>
            </a:r>
          </a:p>
        </p:txBody>
      </p:sp>
      <p:sp>
        <p:nvSpPr>
          <p:cNvPr id="80" name="Process 79"/>
          <p:cNvSpPr/>
          <p:nvPr/>
        </p:nvSpPr>
        <p:spPr>
          <a:xfrm>
            <a:off x="4218600" y="3515215"/>
            <a:ext cx="425501" cy="238219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Filters, </a:t>
            </a:r>
          </a:p>
          <a:p>
            <a:pPr algn="ctr"/>
            <a:r>
              <a:rPr lang="en-US" sz="600" dirty="0"/>
              <a:t>trimming</a:t>
            </a:r>
          </a:p>
        </p:txBody>
      </p:sp>
      <p:sp>
        <p:nvSpPr>
          <p:cNvPr id="81" name="Can 80"/>
          <p:cNvSpPr/>
          <p:nvPr/>
        </p:nvSpPr>
        <p:spPr>
          <a:xfrm>
            <a:off x="4247960" y="4591202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unmapped</a:t>
            </a:r>
          </a:p>
          <a:p>
            <a:pPr algn="ctr"/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82" name="Can 81"/>
          <p:cNvSpPr/>
          <p:nvPr/>
        </p:nvSpPr>
        <p:spPr>
          <a:xfrm>
            <a:off x="4247960" y="4409915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unmapped </a:t>
            </a:r>
            <a:r>
              <a:rPr lang="en-US" sz="600" dirty="0" err="1"/>
              <a:t>fastq</a:t>
            </a:r>
            <a:endParaRPr lang="en-US" sz="600" dirty="0"/>
          </a:p>
        </p:txBody>
      </p:sp>
      <p:sp>
        <p:nvSpPr>
          <p:cNvPr id="83" name="Can 82"/>
          <p:cNvSpPr/>
          <p:nvPr/>
        </p:nvSpPr>
        <p:spPr>
          <a:xfrm>
            <a:off x="4247960" y="4232486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unmapped</a:t>
            </a:r>
          </a:p>
          <a:p>
            <a:pPr algn="ctr"/>
            <a:r>
              <a:rPr lang="en-US" sz="600" dirty="0"/>
              <a:t>BAM</a:t>
            </a:r>
          </a:p>
        </p:txBody>
      </p:sp>
      <p:sp>
        <p:nvSpPr>
          <p:cNvPr id="84" name="Can 83"/>
          <p:cNvSpPr/>
          <p:nvPr/>
        </p:nvSpPr>
        <p:spPr>
          <a:xfrm>
            <a:off x="4247960" y="4051200"/>
            <a:ext cx="447518" cy="23528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unmapped</a:t>
            </a:r>
          </a:p>
          <a:p>
            <a:pPr algn="ctr"/>
            <a:r>
              <a:rPr lang="en-US" sz="600" dirty="0"/>
              <a:t>BAM</a:t>
            </a:r>
          </a:p>
        </p:txBody>
      </p:sp>
      <p:sp>
        <p:nvSpPr>
          <p:cNvPr id="85" name="Right Arrow 84"/>
          <p:cNvSpPr/>
          <p:nvPr/>
        </p:nvSpPr>
        <p:spPr>
          <a:xfrm>
            <a:off x="3307742" y="4378753"/>
            <a:ext cx="869217" cy="104143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2758033" y="2657571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 err="1"/>
              <a:t>igenomes</a:t>
            </a:r>
            <a:endParaRPr lang="en-US" sz="600" dirty="0"/>
          </a:p>
        </p:txBody>
      </p:sp>
      <p:sp>
        <p:nvSpPr>
          <p:cNvPr id="87" name="Can 86"/>
          <p:cNvSpPr/>
          <p:nvPr/>
        </p:nvSpPr>
        <p:spPr>
          <a:xfrm>
            <a:off x="2758033" y="2480142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GTF/GFF</a:t>
            </a:r>
          </a:p>
        </p:txBody>
      </p:sp>
      <p:sp>
        <p:nvSpPr>
          <p:cNvPr id="88" name="Can 87"/>
          <p:cNvSpPr/>
          <p:nvPr/>
        </p:nvSpPr>
        <p:spPr>
          <a:xfrm>
            <a:off x="2758033" y="2298856"/>
            <a:ext cx="447518" cy="235286"/>
          </a:xfrm>
          <a:prstGeom prst="can">
            <a:avLst/>
          </a:prstGeom>
          <a:solidFill>
            <a:srgbClr val="D6A3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dirty="0"/>
              <a:t>genome</a:t>
            </a:r>
          </a:p>
        </p:txBody>
      </p:sp>
      <p:sp>
        <p:nvSpPr>
          <p:cNvPr id="89" name="Right Arrow 88"/>
          <p:cNvSpPr/>
          <p:nvPr/>
        </p:nvSpPr>
        <p:spPr>
          <a:xfrm rot="5400000">
            <a:off x="2809893" y="3031873"/>
            <a:ext cx="317118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  <p:sp>
        <p:nvSpPr>
          <p:cNvPr id="90" name="Process 89"/>
          <p:cNvSpPr/>
          <p:nvPr/>
        </p:nvSpPr>
        <p:spPr>
          <a:xfrm>
            <a:off x="1950243" y="2114907"/>
            <a:ext cx="460427" cy="92232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r>
              <a:rPr lang="en-US" sz="600" b="1" dirty="0">
                <a:solidFill>
                  <a:srgbClr val="3366FF"/>
                </a:solidFill>
              </a:rPr>
              <a:t>STARTING </a:t>
            </a:r>
          </a:p>
          <a:p>
            <a:pPr algn="ctr"/>
            <a:r>
              <a:rPr lang="en-US" sz="600" b="1" dirty="0">
                <a:solidFill>
                  <a:srgbClr val="3366FF"/>
                </a:solidFill>
              </a:rPr>
              <a:t>PANEL</a:t>
            </a:r>
          </a:p>
          <a:p>
            <a:pPr algn="ctr"/>
            <a:endParaRPr lang="en-US" sz="600" b="1" dirty="0">
              <a:solidFill>
                <a:srgbClr val="3366FF"/>
              </a:solidFill>
            </a:endParaRPr>
          </a:p>
          <a:p>
            <a:pPr algn="ctr"/>
            <a:r>
              <a:rPr lang="en-US" sz="500" dirty="0"/>
              <a:t>Options</a:t>
            </a:r>
          </a:p>
          <a:p>
            <a:pPr algn="ctr"/>
            <a:r>
              <a:rPr lang="en-US" sz="500" b="1" dirty="0">
                <a:solidFill>
                  <a:srgbClr val="FFFFFF"/>
                </a:solidFill>
              </a:rPr>
              <a:t>For analysis</a:t>
            </a:r>
          </a:p>
          <a:p>
            <a:pPr algn="ctr"/>
            <a:endParaRPr lang="en-US" sz="500" b="1" dirty="0">
              <a:solidFill>
                <a:srgbClr val="FFFFFF"/>
              </a:solidFill>
            </a:endParaRPr>
          </a:p>
          <a:p>
            <a:pPr algn="ctr"/>
            <a:r>
              <a:rPr lang="en-US" sz="500" b="1" dirty="0">
                <a:solidFill>
                  <a:srgbClr val="FFFFFF"/>
                </a:solidFill>
              </a:rPr>
              <a:t>Mode:</a:t>
            </a:r>
          </a:p>
          <a:p>
            <a:pPr algn="ctr"/>
            <a:r>
              <a:rPr lang="en-US" sz="500" b="1" dirty="0">
                <a:solidFill>
                  <a:srgbClr val="FFFFFF"/>
                </a:solidFill>
              </a:rPr>
              <a:t>Step-by-step</a:t>
            </a:r>
          </a:p>
          <a:p>
            <a:pPr algn="ctr"/>
            <a:r>
              <a:rPr lang="en-US" sz="500" b="1" dirty="0">
                <a:solidFill>
                  <a:srgbClr val="FFFFFF"/>
                </a:solidFill>
              </a:rPr>
              <a:t>Single-run</a:t>
            </a:r>
          </a:p>
          <a:p>
            <a:pPr algn="ctr"/>
            <a:endParaRPr lang="en-US" sz="600" dirty="0"/>
          </a:p>
        </p:txBody>
      </p:sp>
      <p:sp>
        <p:nvSpPr>
          <p:cNvPr id="91" name="Right Arrow 90"/>
          <p:cNvSpPr/>
          <p:nvPr/>
        </p:nvSpPr>
        <p:spPr>
          <a:xfrm rot="5400000">
            <a:off x="2021897" y="3168260"/>
            <a:ext cx="317118" cy="116182"/>
          </a:xfrm>
          <a:prstGeom prst="rightArrow">
            <a:avLst/>
          </a:prstGeom>
          <a:solidFill>
            <a:srgbClr val="EADC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510" tIns="14755" rIns="29510" bIns="14755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478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D6748-3054-DB41-B948-68E8C3A1B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CH" dirty="0"/>
              <a:t>rimmomatic, cutadapt</a:t>
            </a:r>
          </a:p>
          <a:p>
            <a:endParaRPr lang="en-CH" dirty="0"/>
          </a:p>
          <a:p>
            <a:r>
              <a:rPr lang="en-CH" dirty="0"/>
              <a:t>Trimming:</a:t>
            </a:r>
          </a:p>
          <a:p>
            <a:pPr lvl="1"/>
            <a:r>
              <a:rPr lang="en-GB" dirty="0"/>
              <a:t>Removing adapters</a:t>
            </a:r>
          </a:p>
          <a:p>
            <a:pPr lvl="1"/>
            <a:r>
              <a:rPr lang="en-GB" dirty="0"/>
              <a:t>By quality: </a:t>
            </a:r>
            <a:r>
              <a:rPr lang="en-GB" dirty="0" err="1"/>
              <a:t>eg</a:t>
            </a:r>
            <a:r>
              <a:rPr lang="en-GB" dirty="0"/>
              <a:t> sliding window</a:t>
            </a:r>
          </a:p>
          <a:p>
            <a:pPr lvl="1"/>
            <a:r>
              <a:rPr lang="en-GB" dirty="0"/>
              <a:t>Fixed position, </a:t>
            </a:r>
            <a:r>
              <a:rPr lang="en-GB" dirty="0" err="1"/>
              <a:t>eg</a:t>
            </a:r>
            <a:r>
              <a:rPr lang="en-GB" dirty="0"/>
              <a:t> several base pairs at each end</a:t>
            </a:r>
          </a:p>
          <a:p>
            <a:pPr lvl="1"/>
            <a:endParaRPr lang="en-GB" dirty="0"/>
          </a:p>
          <a:p>
            <a:r>
              <a:rPr lang="en-GB" dirty="0" err="1"/>
              <a:t>Typicaly</a:t>
            </a:r>
            <a:r>
              <a:rPr lang="en-GB" dirty="0"/>
              <a:t>: </a:t>
            </a:r>
            <a:r>
              <a:rPr lang="en-GB" dirty="0" err="1"/>
              <a:t>fastq</a:t>
            </a:r>
            <a:r>
              <a:rPr lang="en-GB" dirty="0"/>
              <a:t> on input, </a:t>
            </a:r>
            <a:r>
              <a:rPr lang="en-GB" dirty="0" err="1"/>
              <a:t>fastq</a:t>
            </a:r>
            <a:r>
              <a:rPr lang="en-GB" dirty="0"/>
              <a:t> on output</a:t>
            </a:r>
          </a:p>
          <a:p>
            <a:pPr lvl="1"/>
            <a:r>
              <a:rPr lang="en-GB" dirty="0" err="1"/>
              <a:t>itets</a:t>
            </a:r>
            <a:r>
              <a:rPr lang="en-GB" dirty="0"/>
              <a:t> more complex with paired reads</a:t>
            </a:r>
            <a:endParaRPr lang="en-CH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8C061-349D-494F-96A2-4EC2DB9C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3464F-59F9-464A-A559-1D513175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C5710-6C6C-D047-95CB-E757E9FC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59FDCB-36AA-D445-8925-07F1E91A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Trimming tools</a:t>
            </a:r>
          </a:p>
        </p:txBody>
      </p:sp>
    </p:spTree>
    <p:extLst>
      <p:ext uri="{BB962C8B-B14F-4D97-AF65-F5344CB8AC3E}">
        <p14:creationId xmlns:p14="http://schemas.microsoft.com/office/powerpoint/2010/main" val="12018820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D6748-3054-DB41-B948-68E8C3A1B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23977"/>
            <a:ext cx="11537950" cy="421004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gdc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java 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trimmomatic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trimmomatic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SE {input} {output}  ILLUMINACLIP:adapters.fa:2:30:10 LEADING:3 TRAILING:3 SLIDINGWINDOW:4:15 MINLEN:36</a:t>
            </a:r>
            <a:endParaRPr lang="en-CH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8C061-349D-494F-96A2-4EC2DB9C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3464F-59F9-464A-A559-1D513175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C5710-6C6C-D047-95CB-E757E9FC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59FDCB-36AA-D445-8925-07F1E91A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Trimming tools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6C4AE81-6BB9-9D4F-A029-D92D28618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22" y="3666254"/>
            <a:ext cx="5895578" cy="30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005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genome index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bowtie2-build  --threads 24 /cluster/home/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/hg38/Homo_sapiens.GRCh38.dna.primary_assembly.fa /cluster/scratch/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/hg38/hg38</a:t>
            </a:r>
          </a:p>
          <a:p>
            <a:endParaRPr lang="en-US" dirty="0"/>
          </a:p>
          <a:p>
            <a:r>
              <a:rPr lang="en-US" dirty="0"/>
              <a:t>Alignment: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Bowtie, bowtie2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95" y="1667330"/>
            <a:ext cx="3670300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46" y="3789040"/>
            <a:ext cx="9323092" cy="32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299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splice-aware aligner</a:t>
            </a:r>
          </a:p>
          <a:p>
            <a:r>
              <a:rPr lang="en-US" dirty="0"/>
              <a:t>Uses bowtie2 as engine, so also bowtie2 index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tophat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-p 24 -o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tophat_out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--library-type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fr-firststrand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~/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work_michalo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/hg38/hg38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mini.fastq.gz</a:t>
            </a: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Manual: http://</a:t>
            </a:r>
            <a:r>
              <a:rPr lang="en-US" dirty="0" err="1"/>
              <a:t>ccb.jhu.edu</a:t>
            </a:r>
            <a:r>
              <a:rPr lang="en-US" dirty="0"/>
              <a:t>/software/</a:t>
            </a:r>
            <a:r>
              <a:rPr lang="en-US" dirty="0" err="1"/>
              <a:t>tophat</a:t>
            </a:r>
            <a:r>
              <a:rPr lang="en-US" dirty="0"/>
              <a:t>/</a:t>
            </a:r>
            <a:r>
              <a:rPr lang="en-US" dirty="0" err="1"/>
              <a:t>index.shtml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726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3ADEBED-4B44-FC44-B415-F0ABBC82B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894295"/>
              </p:ext>
            </p:extLst>
          </p:nvPr>
        </p:nvGraphicFramePr>
        <p:xfrm>
          <a:off x="343580" y="2708920"/>
          <a:ext cx="1153794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487">
                  <a:extLst>
                    <a:ext uri="{9D8B030D-6E8A-4147-A177-3AD203B41FA5}">
                      <a16:colId xmlns:a16="http://schemas.microsoft.com/office/drawing/2014/main" val="2255540679"/>
                    </a:ext>
                  </a:extLst>
                </a:gridCol>
                <a:gridCol w="2884487">
                  <a:extLst>
                    <a:ext uri="{9D8B030D-6E8A-4147-A177-3AD203B41FA5}">
                      <a16:colId xmlns:a16="http://schemas.microsoft.com/office/drawing/2014/main" val="1871401324"/>
                    </a:ext>
                  </a:extLst>
                </a:gridCol>
                <a:gridCol w="2884487">
                  <a:extLst>
                    <a:ext uri="{9D8B030D-6E8A-4147-A177-3AD203B41FA5}">
                      <a16:colId xmlns:a16="http://schemas.microsoft.com/office/drawing/2014/main" val="1428615762"/>
                    </a:ext>
                  </a:extLst>
                </a:gridCol>
                <a:gridCol w="2884487">
                  <a:extLst>
                    <a:ext uri="{9D8B030D-6E8A-4147-A177-3AD203B41FA5}">
                      <a16:colId xmlns:a16="http://schemas.microsoft.com/office/drawing/2014/main" val="1658333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Index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Index size=memory needs for hg38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Computing node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24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  <a:r>
                        <a:rPr lang="en-CH" dirty="0"/>
                        <a:t>ophat,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  <a:r>
                        <a:rPr lang="en-CH" dirty="0"/>
                        <a:t>owtie index in a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i</a:t>
                      </a:r>
                      <a:r>
                        <a:rPr lang="en-CH" dirty="0"/>
                        <a:t>n a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65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STAR,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</a:t>
                      </a:r>
                      <a:r>
                        <a:rPr lang="en-CH" dirty="0"/>
                        <a:t>n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  <a:r>
                        <a:rPr lang="en-CH" dirty="0"/>
                        <a:t>a 40GB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EULER normal (65G)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374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CH" dirty="0"/>
                        <a:t>ubjunc,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In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</a:t>
                      </a:r>
                      <a:r>
                        <a:rPr lang="en-CH" dirty="0"/>
                        <a:t>a 40GB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EULER normal (65G)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50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  <a:r>
                        <a:rPr lang="en-CH" dirty="0"/>
                        <a:t>isat2,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dirty="0"/>
                        <a:t>In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 7GB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good laptop (&gt;=8G RAM)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1734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08B91-B93C-9C41-955E-49C34751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12/11/24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4555C-F399-B64F-89D9-BA25533B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818C6-3B2D-AD44-A6DF-D46B12EF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0D20AB-086A-4549-BB09-40A5FABD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Splice aware aligners for RNA-seq, memory needs</a:t>
            </a:r>
          </a:p>
        </p:txBody>
      </p:sp>
    </p:spTree>
    <p:extLst>
      <p:ext uri="{BB962C8B-B14F-4D97-AF65-F5344CB8AC3E}">
        <p14:creationId xmlns:p14="http://schemas.microsoft.com/office/powerpoint/2010/main" val="1699775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th_praesentation_16zu9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14D04701-88AA-4AA7-9D81-402D56FFC931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9E63475A-254A-4708-9A66-AAF923C71901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C68D25FC-1828-409B-AACA-0B555895D782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30CC2496-AAE8-4D91-A113-790662DB3094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AB8548D2-5138-45AD-993A-64BC1CA34FCA}"/>
    </a:ext>
  </a:extLst>
</a:theme>
</file>

<file path=ppt/theme/theme6.xml><?xml version="1.0" encoding="utf-8"?>
<a:theme xmlns:a="http://schemas.openxmlformats.org/drawingml/2006/main" name="eth_praesentation_16zu9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78DC8CA1-480E-4F25-8D0E-6ED1E856F6F5}"/>
    </a:ext>
  </a:extLst>
</a:theme>
</file>

<file path=ppt/theme/theme7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4783D990-5079-41F3-87DA-6B596A68A635}"/>
    </a:ext>
  </a:extLst>
</a:theme>
</file>

<file path=ppt/theme/theme8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2A28C46A-3997-47D2-AC1E-57E62A89DBFA}"/>
    </a:ext>
  </a:extLst>
</a:theme>
</file>

<file path=ppt/theme/theme9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DD494187-604D-451F-A02A-E84B44D03BE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BAA1DF1212447B75B1D2F74F107CF" ma:contentTypeVersion="2" ma:contentTypeDescription="Create a new document." ma:contentTypeScope="" ma:versionID="8fa928f791c9ad60dfadd4b109fe4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aabc5765df182e36866dbc834f0b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7F5ACA-0F01-441B-BB22-CECEC1FDEAC9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BDD2728-513B-4C02-B270-6A03CBE769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601EB-10E3-42C9-B0A1-AB1AB2827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ID_Praesentation_EXTERN_blau_e</Template>
  <TotalTime>4596</TotalTime>
  <Words>1907</Words>
  <Application>Microsoft Macintosh PowerPoint</Application>
  <PresentationFormat>Custom</PresentationFormat>
  <Paragraphs>462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Courier New</vt:lpstr>
      <vt:lpstr>Wingdings</vt:lpstr>
      <vt:lpstr>eth_praesentation_16zu9_ETH1</vt:lpstr>
      <vt:lpstr>eth_praesentation_16zu9_ETH2</vt:lpstr>
      <vt:lpstr>eth_praesentation_16zu9_ETH3</vt:lpstr>
      <vt:lpstr>eth_praesentation_16zu9_ETH4</vt:lpstr>
      <vt:lpstr>eth_praesentation_16zu9_ETH5</vt:lpstr>
      <vt:lpstr>eth_praesentation_16zu9_ETH6</vt:lpstr>
      <vt:lpstr>eth_praesentation_16zu9_ETH7</vt:lpstr>
      <vt:lpstr>eth_praesentation_16zu9_ETH8</vt:lpstr>
      <vt:lpstr>eth_praesentation_16zu9_ETH9</vt:lpstr>
      <vt:lpstr>High Performance Computing for genomic applications Using genomic software on Euler</vt:lpstr>
      <vt:lpstr>Bioinformatic modules on EULER</vt:lpstr>
      <vt:lpstr>Bioinformatic software jungle - categories </vt:lpstr>
      <vt:lpstr>Bioinformatic software jungle, RNAseq as seen 7 years ago</vt:lpstr>
      <vt:lpstr>Trimming tools</vt:lpstr>
      <vt:lpstr>Trimming tools</vt:lpstr>
      <vt:lpstr>Bowtie, bowtie2</vt:lpstr>
      <vt:lpstr>Tophat</vt:lpstr>
      <vt:lpstr>Splice aware aligners for RNA-seq, memory needs</vt:lpstr>
      <vt:lpstr>Tuxedo suite and “new tuxedo”</vt:lpstr>
      <vt:lpstr>“New tuxedo suite”</vt:lpstr>
      <vt:lpstr>Cufflinks and stringtie</vt:lpstr>
      <vt:lpstr>Cufflinks and stringtie</vt:lpstr>
      <vt:lpstr>STAR</vt:lpstr>
      <vt:lpstr>STAR statistics</vt:lpstr>
      <vt:lpstr>subread</vt:lpstr>
      <vt:lpstr>samtools</vt:lpstr>
      <vt:lpstr>Counting reads in genes is non-trivial! </vt:lpstr>
      <vt:lpstr>HTSeq 2.0</vt:lpstr>
      <vt:lpstr>featureCounts</vt:lpstr>
      <vt:lpstr>featureCounts</vt:lpstr>
      <vt:lpstr>Tuning featureCounts</vt:lpstr>
      <vt:lpstr>SRA tools</vt:lpstr>
      <vt:lpstr>Bedtools</vt:lpstr>
      <vt:lpstr>Bedtools - intersect</vt:lpstr>
      <vt:lpstr>GATK</vt:lpstr>
      <vt:lpstr>Resources needed by bioinformatic tools on EULER</vt:lpstr>
      <vt:lpstr>Alternative software stacks</vt:lpstr>
      <vt:lpstr>Building own conda-based software stack</vt:lpstr>
      <vt:lpstr>Building own conda-based software stack - example</vt:lpstr>
      <vt:lpstr>Building own conda-based software stack - example</vt:lpstr>
      <vt:lpstr>Software stacks - Singularity containers from Galaxy Depot</vt:lpstr>
      <vt:lpstr>How to use a single container on the cluster? </vt:lpstr>
      <vt:lpstr>More on alternative software stacks…</vt:lpstr>
      <vt:lpstr>Bioinformatic software “combos”</vt:lpstr>
      <vt:lpstr>Using genomic software on Euler</vt:lpstr>
    </vt:vector>
  </TitlesOfParts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Samuel Fux</dc:creator>
  <cp:lastModifiedBy>Okoniewski  Michal (ID)</cp:lastModifiedBy>
  <cp:revision>105</cp:revision>
  <cp:lastPrinted>2013-06-08T11:22:51Z</cp:lastPrinted>
  <dcterms:created xsi:type="dcterms:W3CDTF">2017-10-18T13:56:35Z</dcterms:created>
  <dcterms:modified xsi:type="dcterms:W3CDTF">2024-12-11T15:44:01Z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0x010100527BAA1DF1212447B75B1D2F74F107CF</vt:lpwstr>
  </property>
</Properties>
</file>