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5" r:id="rId5"/>
    <p:sldMasterId id="2147483777" r:id="rId6"/>
    <p:sldMasterId id="2147483789" r:id="rId7"/>
    <p:sldMasterId id="2147483801" r:id="rId8"/>
    <p:sldMasterId id="2147483813" r:id="rId9"/>
    <p:sldMasterId id="2147483825" r:id="rId10"/>
    <p:sldMasterId id="2147483837" r:id="rId11"/>
    <p:sldMasterId id="2147483849" r:id="rId12"/>
  </p:sldMasterIdLst>
  <p:notesMasterIdLst>
    <p:notesMasterId r:id="rId55"/>
  </p:notesMasterIdLst>
  <p:handoutMasterIdLst>
    <p:handoutMasterId r:id="rId56"/>
  </p:handoutMasterIdLst>
  <p:sldIdLst>
    <p:sldId id="268" r:id="rId13"/>
    <p:sldId id="273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5" r:id="rId24"/>
    <p:sldId id="284" r:id="rId25"/>
    <p:sldId id="294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5" r:id="rId34"/>
    <p:sldId id="296" r:id="rId35"/>
    <p:sldId id="298" r:id="rId36"/>
    <p:sldId id="299" r:id="rId37"/>
    <p:sldId id="300" r:id="rId38"/>
    <p:sldId id="293" r:id="rId39"/>
    <p:sldId id="301" r:id="rId40"/>
    <p:sldId id="272" r:id="rId41"/>
    <p:sldId id="302" r:id="rId42"/>
    <p:sldId id="274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271" r:id="rId54"/>
  </p:sldIdLst>
  <p:sldSz cx="12187238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>
          <p15:clr>
            <a:srgbClr val="A4A3A4"/>
          </p15:clr>
        </p15:guide>
        <p15:guide id="2" orient="horz" pos="1275">
          <p15:clr>
            <a:srgbClr val="A4A3A4"/>
          </p15:clr>
        </p15:guide>
        <p15:guide id="3" orient="horz" pos="3929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3045">
          <p15:clr>
            <a:srgbClr val="A4A3A4"/>
          </p15:clr>
        </p15:guide>
        <p15:guide id="6" orient="horz" pos="4269">
          <p15:clr>
            <a:srgbClr val="A4A3A4"/>
          </p15:clr>
        </p15:guide>
        <p15:guide id="7" orient="horz" pos="3997" userDrawn="1">
          <p15:clr>
            <a:srgbClr val="A4A3A4"/>
          </p15:clr>
        </p15:guide>
        <p15:guide id="8" pos="91">
          <p15:clr>
            <a:srgbClr val="A4A3A4"/>
          </p15:clr>
        </p15:guide>
        <p15:guide id="9" pos="7585">
          <p15:clr>
            <a:srgbClr val="A4A3A4"/>
          </p15:clr>
        </p15:guide>
        <p15:guide id="10" pos="3839">
          <p15:clr>
            <a:srgbClr val="A4A3A4"/>
          </p15:clr>
        </p15:guide>
        <p15:guide id="11" pos="204">
          <p15:clr>
            <a:srgbClr val="A4A3A4"/>
          </p15:clr>
        </p15:guide>
        <p15:guide id="12" pos="7472">
          <p15:clr>
            <a:srgbClr val="A4A3A4"/>
          </p15:clr>
        </p15:guide>
        <p15:guide id="13" orient="horz" pos="4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546C"/>
    <a:srgbClr val="6387C8"/>
    <a:srgbClr val="9C85C8"/>
    <a:srgbClr val="2F61BC"/>
    <a:srgbClr val="1F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30" autoAdjust="0"/>
    <p:restoredTop sz="94660"/>
  </p:normalViewPr>
  <p:slideViewPr>
    <p:cSldViewPr snapToObjects="1">
      <p:cViewPr varScale="1">
        <p:scale>
          <a:sx n="128" d="100"/>
          <a:sy n="128" d="100"/>
        </p:scale>
        <p:origin x="864" y="448"/>
      </p:cViewPr>
      <p:guideLst>
        <p:guide orient="horz" pos="391"/>
        <p:guide orient="horz" pos="1275"/>
        <p:guide orient="horz" pos="3929"/>
        <p:guide orient="horz" pos="2160"/>
        <p:guide orient="horz" pos="3045"/>
        <p:guide orient="horz" pos="4269"/>
        <p:guide orient="horz" pos="3997"/>
        <p:guide pos="91"/>
        <p:guide pos="7585"/>
        <p:guide pos="3839"/>
        <p:guide pos="204"/>
        <p:guide pos="7472"/>
        <p:guide orient="horz" pos="4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A4B46-F6A6-DA4E-8415-64807F0B23D2}" type="datetimeFigureOut">
              <a:rPr lang="de-DE" smtClean="0">
                <a:latin typeface="Arial" panose="020B0604020202020204" pitchFamily="34" charset="0"/>
              </a:rPr>
              <a:t>11.12.24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48993-9816-0246-B1D2-4028350D98C2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02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BCDB334D-D17F-49C4-91DD-37BB7E818209}" type="datetimeFigureOut">
              <a:rPr lang="de-CH" smtClean="0"/>
              <a:pPr/>
              <a:t>11.12.24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A51C0C35-A9A2-4EFD-9BAF-1E52E29E03D1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88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88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4B9B-A36A-8F45-8F6C-9BDF34E6BCCD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r>
              <a:rPr lang="en-US"/>
              <a:t>Add a picture by dragging it onto the icon or by clicking on the 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B7A8B-9755-5548-A4BD-7521A4B58AA0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6661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660-F0BB-8642-861D-EC8205A6046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11809981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D111-3E2E-AD4F-89AB-2D6A1307DFB9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2507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26886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700E-B5DE-DA43-BBBB-7565A7F6C749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0288269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EE5-BCDD-B645-8E4B-F060BE02AF8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5977274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43BA2-4BC3-A043-A71F-E9C0DB6C9FD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8345709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8C99-E3BD-9143-BBE6-FAD26E1BD430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07150518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055B-F70E-CD41-A4D0-446C40F47081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7282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FE93-5C91-5A4E-AA6F-4B05E6D1738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4935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D068F-CA04-F245-A60F-1794552168F9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C0C01-6EBE-AB4D-9CE0-FC8C394835D1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2508653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1E102-04ED-2A41-9A7D-4866B6D39A09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287923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687079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7A5B-E2E2-7A4F-933F-00E95ED137B1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68459606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2B94-0C02-4E45-B244-087EE4F33DA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9741533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858E-1357-2945-A7E8-F4FC6D2A5AC1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18970784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0EB3-5272-7246-9B4E-5FC12AA1ECB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5688739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7869C-8A1B-5147-BA88-5B46571EB679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258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828C-714B-714E-95C2-9B8BCF2EBEA5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10812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21DE-4434-FE4B-AF3F-9BC6F1642FA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57159663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825A-B0F6-3346-B246-53D6657F310F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8452-BB6B-DD42-9BEA-21C41F88EF1D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928559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38438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996D-C6A1-FF46-8CFF-6BD58AFE5C2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80784549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4DB8-BFD8-694F-92A0-48D1F084CDE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4787039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907-EF94-CD4A-91F6-7A457126A85F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35519715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E8D0-02EF-1247-8CB0-68083FCD823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2646352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BA37-B0FA-5B4A-8799-D39482E0D556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6928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56FB-3B5E-5745-93BE-185074801444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41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4EAC-FA35-A54D-B4D5-07CBB51B1E05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63800854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7B9C-D85B-EA47-A473-5633126FD76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969200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1420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BDEE-6FFF-4649-B780-DFA7D9B4D894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1801933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593E-1E01-7E4E-900F-4C6F0FAB48CD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8343045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E549-042C-4345-8892-67E5458E882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6217833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DFE8-151E-374C-BA76-D9B8183E33E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9427755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5FF6-4EAA-3543-8F2E-17AFCF8CE587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5740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BB19-32C6-334E-8496-9BBBB122903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24177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40743-F946-5746-9D26-8B8B62CB30F5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1545528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8AB6-49A4-7443-AA69-1496A8F9CB1A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729981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0791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8BB-1DFD-A041-87A0-91D2F58AEF0A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2851137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80F5-BC11-1F49-BAA4-D00AE827B6D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7869484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0C-1415-054A-A6CA-E5031D73DED0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413516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FA9B-A884-F249-83FC-83C6C60FD6A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30382286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970A-A757-CE40-869E-566109068F2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921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6168-F38E-1E4F-8457-695495134D15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27120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C46-434C-484C-8AD6-5515313119AD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1201938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87A9E-C857-754B-9293-C3CA62ECE177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875359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602382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E56C2-FDFD-2F41-8CF3-3878E13ADCC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060516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1582-04B8-8749-9720-F2EBA34C0FE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E357-ECEC-1647-9C62-E27A9912C3F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15028168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636C-4020-CF45-AAD2-8BACCC3B0F71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95414164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6CDEB-CECD-0A4A-A17B-E7D352CD6645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53229146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AC3-78EA-6244-A73B-4CABB1CC32A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4662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6FD-4D11-9B45-AFA6-79003DE7482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09004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7D82-29EA-0047-994E-8E020AC27F07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9617826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D07C-BF71-644B-8F0D-0743D9CA5FCC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14668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492542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15B9-B695-BA4C-A0D3-03B140CB5E19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5480681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6072-FD0C-A649-92CF-0EEAAF50C28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5221063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5604-832D-5F4A-B5E6-C9D9E648A59D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21300136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81C5-1176-6C4A-8480-E8ECD27F9A7A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58747538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DA89-39C8-304F-9F2A-8D03C39E47D4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78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946-5F92-954E-A49C-D5FC8D08D99F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983617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8AFA7-7C3F-6F48-A762-F19623103EBF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491589136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E3DF-D2BF-A049-B367-43F266BF459F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806052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791819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D02F-DB9A-3040-8436-63B13A19B76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938037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33BB-7CB2-7841-958D-D1FF92C33ECC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05744646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78A5-D8F2-364A-9AE6-0EF77B3884CA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4426806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BBB16-9D6C-5A49-8715-5C7E845A4A8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0FC1-09DF-C844-900C-26E8AA054204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7254576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0AD8-35DF-C04D-ADBA-368A5993387D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71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49FEC-195C-1149-8B82-1E047D1728AD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59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DEA0D0F-D7BE-5F4D-9DB8-F228686DFE9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50006" y="6300189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endParaRPr lang="en-GB" sz="800" baseline="0" dirty="0"/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grpSp>
        <p:nvGrpSpPr>
          <p:cNvPr id="40" name="Group 3"/>
          <p:cNvGrpSpPr/>
          <p:nvPr userDrawn="1"/>
        </p:nvGrpSpPr>
        <p:grpSpPr>
          <a:xfrm>
            <a:off x="372751" y="6237242"/>
            <a:ext cx="1616412" cy="585803"/>
            <a:chOff x="6840700" y="450082"/>
            <a:chExt cx="1888019" cy="447556"/>
          </a:xfrm>
        </p:grpSpPr>
        <p:pic>
          <p:nvPicPr>
            <p:cNvPr id="41" name="Picture 4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0700" y="601484"/>
              <a:ext cx="418428" cy="166704"/>
            </a:xfrm>
            <a:prstGeom prst="rect">
              <a:avLst/>
            </a:prstGeom>
          </p:spPr>
        </p:pic>
        <p:sp>
          <p:nvSpPr>
            <p:cNvPr id="42" name="TextBox 5"/>
            <p:cNvSpPr txBox="1"/>
            <p:nvPr userDrawn="1"/>
          </p:nvSpPr>
          <p:spPr>
            <a:xfrm>
              <a:off x="7259128" y="450082"/>
              <a:ext cx="1469591" cy="4475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CH" sz="1600" u="none" kern="1200" dirty="0">
                  <a:solidFill>
                    <a:schemeClr val="tx1"/>
                  </a:solidFill>
                  <a:effectLst/>
                </a:rPr>
                <a:t>   ID | SIS</a:t>
              </a:r>
              <a:r>
                <a:rPr lang="en-GB" sz="1600" dirty="0">
                  <a:solidFill>
                    <a:schemeClr val="accent2"/>
                  </a:solidFill>
                </a:rPr>
                <a:t> </a:t>
              </a:r>
              <a:endParaRPr lang="de-CH" sz="1600" dirty="0">
                <a:solidFill>
                  <a:schemeClr val="accent2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50" r:id="rId5"/>
    <p:sldLayoutId id="2147483652" r:id="rId6"/>
    <p:sldLayoutId id="2147483655" r:id="rId7"/>
    <p:sldLayoutId id="2147483665" r:id="rId8"/>
    <p:sldLayoutId id="214748366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A189FD6-1E92-4148-9994-CAF8FAFB1DBF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0102543-05FE-2948-A833-7867C96F390F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EA5601F0-649B-FC43-9543-B65645BC0A4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80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12D2C924-608C-694F-B0DF-E3FC6232995A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2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2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B46E97D-4E58-2F4E-8060-00D82B7C873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7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4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1912BB9-2710-4447-8002-028A4C100451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ACB04D7-05C5-C648-871C-2C00FFC54154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5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9B58BB8-E873-CC4D-8AA3-EEB3A2BE8567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6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broadinstitute.github.io/picard/explain-flags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www.ga4gh.org/genomic-data-toolkit/" TargetMode="Externa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nixshell.wordpress.com/2009/04/01/awk-one-liners/" TargetMode="Externa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Scientific IT Services</a:t>
            </a:r>
          </a:p>
          <a:p>
            <a:r>
              <a:rPr lang="en-GB" dirty="0"/>
              <a:t>Michal </a:t>
            </a:r>
            <a:r>
              <a:rPr lang="en-GB" dirty="0" err="1"/>
              <a:t>Okoniewski</a:t>
            </a:r>
            <a:endParaRPr lang="en-GB" dirty="0"/>
          </a:p>
          <a:p>
            <a:r>
              <a:rPr lang="en-GB" dirty="0"/>
              <a:t>https://</a:t>
            </a:r>
            <a:r>
              <a:rPr lang="en-GB" dirty="0" err="1"/>
              <a:t>siscourses.ethz.ch</a:t>
            </a:r>
            <a:r>
              <a:rPr lang="en-GB" dirty="0"/>
              <a:t>/hpc_genomics_2023dbsse_basic/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7B7E-44DC-C448-9333-133CF82D807C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8" name="Titel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000" b="0" dirty="0"/>
              <a:t>High Performance Computing for genomic applications</a:t>
            </a:r>
            <a:br>
              <a:rPr lang="en-GB" b="0" dirty="0"/>
            </a:br>
            <a:r>
              <a:rPr lang="pl-PL" b="0" dirty="0" err="1"/>
              <a:t>Genomic</a:t>
            </a:r>
            <a:r>
              <a:rPr lang="pl-PL" b="0" dirty="0"/>
              <a:t> data </a:t>
            </a:r>
            <a:r>
              <a:rPr lang="pl-PL" b="0" dirty="0" err="1"/>
              <a:t>formats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pic>
        <p:nvPicPr>
          <p:cNvPr id="15" name="Bildplatzhalter 1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890633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samtools.github.io</a:t>
            </a:r>
            <a:r>
              <a:rPr lang="en-US" dirty="0"/>
              <a:t>/</a:t>
            </a:r>
            <a:r>
              <a:rPr lang="en-US" dirty="0" err="1"/>
              <a:t>hts</a:t>
            </a:r>
            <a:r>
              <a:rPr lang="en-US" dirty="0"/>
              <a:t>-specs/SAMv1.pdf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formats - SAM</a:t>
            </a:r>
          </a:p>
        </p:txBody>
      </p:sp>
      <p:pic>
        <p:nvPicPr>
          <p:cNvPr id="7" name="Picture 6" descr="Screen Shot 2015-09-22 at 18.28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87" y="2708920"/>
            <a:ext cx="7316201" cy="301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1101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3216" y="1988840"/>
            <a:ext cx="11537950" cy="4210046"/>
          </a:xfrm>
        </p:spPr>
        <p:txBody>
          <a:bodyPr/>
          <a:lstStyle/>
          <a:p>
            <a:r>
              <a:rPr lang="en-US" dirty="0"/>
              <a:t>Fields of a record in SAM format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formats - SAM</a:t>
            </a:r>
          </a:p>
        </p:txBody>
      </p:sp>
      <p:pic>
        <p:nvPicPr>
          <p:cNvPr id="7" name="Picture 6" descr="Screen Shot 2015-09-22 at 18.32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t="4218" r="6288"/>
          <a:stretch/>
        </p:blipFill>
        <p:spPr>
          <a:xfrm>
            <a:off x="980377" y="2780928"/>
            <a:ext cx="973126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3121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Courier New"/>
                <a:cs typeface="Courier New"/>
              </a:rPr>
              <a:t>Example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ourier New"/>
                <a:cs typeface="Courier New"/>
              </a:rPr>
              <a:t>: 26M987N22M1S</a:t>
            </a:r>
            <a:r>
              <a:rPr lang="de-DE" dirty="0">
                <a:latin typeface="Courier New"/>
                <a:cs typeface="Courier New"/>
              </a:rPr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 format </a:t>
            </a:r>
            <a:r>
              <a:rPr lang="mr-IN" dirty="0"/>
              <a:t>–</a:t>
            </a:r>
            <a:r>
              <a:rPr lang="en-US" dirty="0"/>
              <a:t> CIGAR strings</a:t>
            </a:r>
          </a:p>
        </p:txBody>
      </p:sp>
      <p:pic>
        <p:nvPicPr>
          <p:cNvPr id="7" name="Picture 6" descr="Screen Shot 2015-09-22 at 18.41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9" y="2852936"/>
            <a:ext cx="85090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6073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13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formats - SAM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340768"/>
            <a:ext cx="9164811" cy="4785395"/>
          </a:xfrm>
          <a:prstGeom prst="rect">
            <a:avLst/>
          </a:prstGeom>
        </p:spPr>
        <p:txBody>
          <a:bodyPr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@SQ     </a:t>
            </a:r>
            <a:r>
              <a:rPr lang="en-US" sz="800" dirty="0" err="1">
                <a:latin typeface="Courier New"/>
                <a:cs typeface="Courier New"/>
              </a:rPr>
              <a:t>SN:chrM</a:t>
            </a:r>
            <a:r>
              <a:rPr lang="en-US" sz="800" dirty="0">
                <a:latin typeface="Courier New"/>
                <a:cs typeface="Courier New"/>
              </a:rPr>
              <a:t> LN:16571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@SQ     SN:chr1 LN:249250621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@SQ     SN:chr2 LN:243199373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@SQ     SN:chr3 LN:198022430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SRR1012931.32   0       chr12   52632509        255     1S48M   *       0       0       NGTGGATGCCCTGAATGATGAGATCAACTTCCTCAGGACCCTCAATGAG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       BP\</a:t>
            </a:r>
            <a:r>
              <a:rPr lang="en-US" sz="800" dirty="0" err="1">
                <a:latin typeface="Courier New"/>
                <a:cs typeface="Courier New"/>
              </a:rPr>
              <a:t>cceeegggggiiiiiihiihihiiiiiiiiiiiihiiibghhiiii</a:t>
            </a:r>
            <a:r>
              <a:rPr lang="en-US" sz="800" dirty="0">
                <a:latin typeface="Courier New"/>
                <a:cs typeface="Courier New"/>
              </a:rPr>
              <a:t>       NH:i:1  HI:i:1  AS:i:47 nM:i:0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SRR1012931.33   16      chr16   88925155        255     48M1S   *       0       0       GGAGCTGTACCTGGGCCTGCTCTACCCCACGGAGGACTACAAGGTATAC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       </a:t>
            </a:r>
            <a:r>
              <a:rPr lang="en-US" sz="800" dirty="0" err="1">
                <a:latin typeface="Courier New"/>
                <a:cs typeface="Courier New"/>
              </a:rPr>
              <a:t>iiiihhheciiiiiiiiihiihgeiiiihhiiiiiigggggeeeeebab</a:t>
            </a:r>
            <a:r>
              <a:rPr lang="en-US" sz="800" dirty="0">
                <a:latin typeface="Courier New"/>
                <a:cs typeface="Courier New"/>
              </a:rPr>
              <a:t>       NH:i:1  HI:i:1  AS:i:45 nM:i:1</a:t>
            </a:r>
          </a:p>
          <a:p>
            <a:pPr marL="0" indent="0">
              <a:buFont typeface="Wingdings" pitchFamily="2" charset="2"/>
              <a:buNone/>
            </a:pPr>
            <a:r>
              <a:rPr lang="fi-FI" sz="800" dirty="0">
                <a:latin typeface="Courier New"/>
                <a:cs typeface="Courier New"/>
              </a:rPr>
              <a:t>SRR1012931.34   16      chr17   60111322        255     24M1478N24M1S   *       0       0       TTAGTCCAAATGGGCATAAGATAACTTGAAATGGGCTATTAGACTGTTN       </a:t>
            </a:r>
            <a:r>
              <a:rPr lang="fi-FI" sz="800" dirty="0" err="1">
                <a:latin typeface="Courier New"/>
                <a:cs typeface="Courier New"/>
              </a:rPr>
              <a:t>iiiiiiiiiiiigebihiiiihhhiiiiiiiiiiiigggggeceec</a:t>
            </a:r>
            <a:r>
              <a:rPr lang="fi-FI" sz="800" dirty="0">
                <a:latin typeface="Courier New"/>
                <a:cs typeface="Courier New"/>
              </a:rPr>
              <a:t>\SB       NH:i:1  HI:i:1  AS:i:45 nM:i:0</a:t>
            </a:r>
          </a:p>
          <a:p>
            <a:pPr marL="0" indent="0">
              <a:buFont typeface="Wingdings" pitchFamily="2" charset="2"/>
              <a:buNone/>
            </a:pPr>
            <a:r>
              <a:rPr lang="fi-FI" sz="800" dirty="0">
                <a:latin typeface="Courier New"/>
                <a:cs typeface="Courier New"/>
              </a:rPr>
              <a:t>SRR1012931.35   16      chr20   20031227        255     43M6S   *       0       0       CAGCAGTTATCTGTACCTCAGCCGGGGCTTTGTTTTTCACCTTGGCCAN</a:t>
            </a:r>
          </a:p>
          <a:p>
            <a:pPr marL="0" indent="0">
              <a:buFont typeface="Wingdings" pitchFamily="2" charset="2"/>
              <a:buNone/>
            </a:pPr>
            <a:r>
              <a:rPr lang="fi-FI" sz="800" dirty="0">
                <a:latin typeface="Courier New"/>
                <a:cs typeface="Courier New"/>
              </a:rPr>
              <a:t>       </a:t>
            </a:r>
            <a:r>
              <a:rPr lang="fi-FI" sz="800" dirty="0" err="1">
                <a:latin typeface="Courier New"/>
                <a:cs typeface="Courier New"/>
              </a:rPr>
              <a:t>fhfhhghehiiighfghgfhhgfhhgbfhihdihihgc`feccecaYPB</a:t>
            </a:r>
            <a:r>
              <a:rPr lang="fi-FI" sz="800" dirty="0">
                <a:latin typeface="Courier New"/>
                <a:cs typeface="Courier New"/>
              </a:rPr>
              <a:t>       NH:i:1  HI:i:1  AS:i:42 nM:i:0</a:t>
            </a:r>
          </a:p>
          <a:p>
            <a:pPr marL="0" indent="0">
              <a:buFont typeface="Wingdings" pitchFamily="2" charset="2"/>
              <a:buNone/>
            </a:pPr>
            <a:r>
              <a:rPr lang="fi-FI" sz="800" dirty="0">
                <a:latin typeface="Courier New"/>
                <a:cs typeface="Courier New"/>
              </a:rPr>
              <a:t>SRR1012931.36   0       chr3    48680414        255     49M     *       0       0       GCCTTGCCTCCTCAGGCGCTGCCTTCCTGCCCAGACAGGCTGGCATCCA</a:t>
            </a:r>
          </a:p>
          <a:p>
            <a:pPr marL="0" indent="0">
              <a:buFont typeface="Wingdings" pitchFamily="2" charset="2"/>
              <a:buNone/>
            </a:pPr>
            <a:r>
              <a:rPr lang="fi-FI" sz="800" dirty="0">
                <a:latin typeface="Courier New"/>
                <a:cs typeface="Courier New"/>
              </a:rPr>
              <a:t>       </a:t>
            </a:r>
            <a:r>
              <a:rPr lang="fi-FI" sz="800" dirty="0" err="1">
                <a:latin typeface="Courier New"/>
                <a:cs typeface="Courier New"/>
              </a:rPr>
              <a:t>bbbeeeeeggggghfgbfgfhiiiihihhihiffcghiiihiiifgiih</a:t>
            </a:r>
            <a:r>
              <a:rPr lang="fi-FI" sz="800" dirty="0">
                <a:latin typeface="Courier New"/>
                <a:cs typeface="Courier New"/>
              </a:rPr>
              <a:t>       NH:i:1  HI:i:1  AS:i:48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SRR1012931.37   16      </a:t>
            </a:r>
            <a:r>
              <a:rPr lang="de-DE" sz="800" dirty="0" err="1">
                <a:latin typeface="Courier New"/>
                <a:cs typeface="Courier New"/>
              </a:rPr>
              <a:t>chrX</a:t>
            </a:r>
            <a:r>
              <a:rPr lang="de-DE" sz="800" dirty="0">
                <a:latin typeface="Courier New"/>
                <a:cs typeface="Courier New"/>
              </a:rPr>
              <a:t>    70510616        255     </a:t>
            </a:r>
            <a:r>
              <a:rPr lang="de-DE" sz="800" dirty="0">
                <a:solidFill>
                  <a:schemeClr val="accent6">
                    <a:lumMod val="75000"/>
                  </a:schemeClr>
                </a:solidFill>
                <a:latin typeface="Courier New"/>
                <a:cs typeface="Courier New"/>
              </a:rPr>
              <a:t>26M987N22M1S</a:t>
            </a:r>
            <a:r>
              <a:rPr lang="de-DE" sz="800" dirty="0">
                <a:latin typeface="Courier New"/>
                <a:cs typeface="Courier New"/>
              </a:rPr>
              <a:t>    *       0       0       AAATGGGCAACAGGCCAGCAGCCAAAATGAAGGCTTGACTATTGACCTN       </a:t>
            </a:r>
            <a:r>
              <a:rPr lang="de-DE" sz="800" dirty="0" err="1">
                <a:latin typeface="Courier New"/>
                <a:cs typeface="Courier New"/>
              </a:rPr>
              <a:t>ihg`fagfafcgf</a:t>
            </a:r>
            <a:r>
              <a:rPr lang="de-DE" sz="800" dirty="0">
                <a:latin typeface="Courier New"/>
                <a:cs typeface="Courier New"/>
              </a:rPr>
              <a:t>\</a:t>
            </a:r>
            <a:r>
              <a:rPr lang="de-DE" sz="800" dirty="0" err="1">
                <a:latin typeface="Courier New"/>
                <a:cs typeface="Courier New"/>
              </a:rPr>
              <a:t>gggeigfeifhhhhfhiiiiiigggggcccaa</a:t>
            </a:r>
            <a:r>
              <a:rPr lang="de-DE" sz="800" dirty="0">
                <a:latin typeface="Courier New"/>
                <a:cs typeface="Courier New"/>
              </a:rPr>
              <a:t>\PB       NH:i:1  HI:i:1  AS:i:45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SRR1012931.38   0       chr5    139928964       255     1S48M   *       0       0       NTGACTTGTTAGTTCCAGGCCTCCTTTAGTTCTGAGGCAGCTAGACCAG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       BP\</a:t>
            </a:r>
            <a:r>
              <a:rPr lang="de-DE" sz="800" dirty="0" err="1">
                <a:latin typeface="Courier New"/>
                <a:cs typeface="Courier New"/>
              </a:rPr>
              <a:t>cceeegggggiiiiihiiiiiiiifhhihiiggfghhhihiiiihg</a:t>
            </a:r>
            <a:r>
              <a:rPr lang="de-DE" sz="800" dirty="0">
                <a:latin typeface="Courier New"/>
                <a:cs typeface="Courier New"/>
              </a:rPr>
              <a:t>       NH:i:1  HI:i:1  AS:i:47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SRR1012931.39   16      chr11   6477532 255     49M     *       0       0       CGGAAGACGAGCTCATCCTCAATTGGGTTGTCCTTTCGTTTGCCGCCTG       </a:t>
            </a:r>
            <a:r>
              <a:rPr lang="de-DE" sz="800" dirty="0" err="1">
                <a:latin typeface="Courier New"/>
                <a:cs typeface="Courier New"/>
              </a:rPr>
              <a:t>eegggggiihgiffffiihhiiiiiiiiiihghiiigggggeeeeebbb</a:t>
            </a:r>
            <a:r>
              <a:rPr lang="de-DE" sz="800" dirty="0">
                <a:latin typeface="Courier New"/>
                <a:cs typeface="Courier New"/>
              </a:rPr>
              <a:t>       NH:i:1  HI:i:1  AS:i:48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SRR1012931.40   0       chr2    3502293 255     49M     *       0       0       GTGGGAGCTCTTCCCCCTACCACTCCCCACCCCAAGGCATCATTTTGGA       </a:t>
            </a:r>
            <a:r>
              <a:rPr lang="de-DE" sz="800" dirty="0" err="1">
                <a:latin typeface="Courier New"/>
                <a:cs typeface="Courier New"/>
              </a:rPr>
              <a:t>bbbeeeeegggggiiiiiiiiiihiiiihiiii_efffffhhihhiehc</a:t>
            </a:r>
            <a:r>
              <a:rPr lang="de-DE" sz="800" dirty="0">
                <a:latin typeface="Courier New"/>
                <a:cs typeface="Courier New"/>
              </a:rPr>
              <a:t>       NH:i:1  HI:i:1  AS:i:48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SRR1012931.41   0       chr8    38099785        255     49M     *       0       0       GTTTCCTTGAACTTGCTACAGACACATTTTAAGAAAGCCCAAGAAAATC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       </a:t>
            </a:r>
            <a:r>
              <a:rPr lang="de-DE" sz="800" dirty="0" err="1">
                <a:latin typeface="Courier New"/>
                <a:cs typeface="Courier New"/>
              </a:rPr>
              <a:t>babeeeeeggggghiiiiiiiiiiiiiiiiihhiiiiiiiiiiiiihgh</a:t>
            </a:r>
            <a:r>
              <a:rPr lang="de-DE" sz="800" dirty="0">
                <a:latin typeface="Courier New"/>
                <a:cs typeface="Courier New"/>
              </a:rPr>
              <a:t>       NH:i:1  HI:i:1  AS:i:48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SRR1012931.42   0       chr1    175891126       3       49M     *       0       0       CTGTACTGGAGCCACCCGCGAAAATTCGGCCAGGGTTCTCGCTCTTGTC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       </a:t>
            </a:r>
            <a:r>
              <a:rPr lang="de-DE" sz="800" dirty="0" err="1">
                <a:latin typeface="Courier New"/>
                <a:cs typeface="Courier New"/>
              </a:rPr>
              <a:t>bbbeeeeegggggiihiiiheihhgighiiiihiihiiiiiihfgggcd</a:t>
            </a:r>
            <a:r>
              <a:rPr lang="de-DE" sz="800" dirty="0">
                <a:latin typeface="Courier New"/>
                <a:cs typeface="Courier New"/>
              </a:rPr>
              <a:t>       NH:i:2  HI:i:1  AS:i:48 nM:i:0</a:t>
            </a:r>
          </a:p>
        </p:txBody>
      </p:sp>
    </p:spTree>
    <p:extLst>
      <p:ext uri="{BB962C8B-B14F-4D97-AF65-F5344CB8AC3E}">
        <p14:creationId xmlns:p14="http://schemas.microsoft.com/office/powerpoint/2010/main" val="166795567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CD6879-D635-DC43-B22A-7DFA40844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34" y="1592714"/>
            <a:ext cx="11537950" cy="421004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https://broadinstitute.github.io/picard/explain-flags.html</a:t>
            </a:r>
            <a:endParaRPr lang="en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3BFFF-C699-FF44-9BEA-64FE880A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4CF59B-4209-1B49-8C3D-CA6DFE65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F749B-BD46-9143-BF4D-5460288D4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14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96EDFAC-5B60-AF44-A6AA-56CEB7CF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Bitwise SAM flags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01335C-BB90-2541-9F89-D5D5820EC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5" y="2141699"/>
            <a:ext cx="5976664" cy="4524516"/>
          </a:xfrm>
          <a:prstGeom prst="rect">
            <a:avLst/>
          </a:prstGeom>
        </p:spPr>
      </p:pic>
      <p:pic>
        <p:nvPicPr>
          <p:cNvPr id="10" name="Picture 9" descr="A picture containing text, meter, device, clock&#10;&#10;Description automatically generated">
            <a:extLst>
              <a:ext uri="{FF2B5EF4-FFF2-40B4-BE49-F238E27FC236}">
                <a16:creationId xmlns:a16="http://schemas.microsoft.com/office/drawing/2014/main" id="{5EE9A961-1B02-FA47-A141-9996A735F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21" y="3592756"/>
            <a:ext cx="4114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7225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BGZF compressed SAM</a:t>
            </a:r>
          </a:p>
          <a:p>
            <a:r>
              <a:rPr lang="en-US" dirty="0"/>
              <a:t>Indexed with R-tree (BAI file)</a:t>
            </a:r>
          </a:p>
          <a:p>
            <a:r>
              <a:rPr lang="en-US" dirty="0"/>
              <a:t>BAM and BAI must be placed together</a:t>
            </a:r>
          </a:p>
          <a:p>
            <a:r>
              <a:rPr lang="en-US" dirty="0"/>
              <a:t>BAM files may be viewed in the IGV browser</a:t>
            </a:r>
          </a:p>
          <a:p>
            <a:r>
              <a:rPr lang="en-US" dirty="0"/>
              <a:t>Other formats available: CRAM, ADAM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formats - BAM</a:t>
            </a:r>
          </a:p>
        </p:txBody>
      </p:sp>
    </p:spTree>
    <p:extLst>
      <p:ext uri="{BB962C8B-B14F-4D97-AF65-F5344CB8AC3E}">
        <p14:creationId xmlns:p14="http://schemas.microsoft.com/office/powerpoint/2010/main" val="158777530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Processing formats (</a:t>
            </a:r>
            <a:r>
              <a:rPr lang="en-US" dirty="0" err="1"/>
              <a:t>samtools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www.htslib.org</a:t>
            </a:r>
            <a:r>
              <a:rPr lang="en-US" dirty="0"/>
              <a:t>/</a:t>
            </a:r>
          </a:p>
          <a:p>
            <a:r>
              <a:rPr lang="en-US" dirty="0"/>
              <a:t>Genomic feature extraction</a:t>
            </a:r>
          </a:p>
          <a:p>
            <a:pPr lvl="1"/>
            <a:r>
              <a:rPr lang="en-US" dirty="0"/>
              <a:t>Variant calling (</a:t>
            </a:r>
            <a:r>
              <a:rPr lang="en-US" dirty="0" err="1"/>
              <a:t>samtools</a:t>
            </a:r>
            <a:r>
              <a:rPr lang="en-US" dirty="0"/>
              <a:t> pileup, GATK,…)</a:t>
            </a:r>
          </a:p>
          <a:p>
            <a:pPr lvl="1"/>
            <a:r>
              <a:rPr lang="en-US" dirty="0"/>
              <a:t>Counting reads according to annotations (</a:t>
            </a:r>
            <a:r>
              <a:rPr lang="en-US" dirty="0" err="1"/>
              <a:t>HTSeq</a:t>
            </a:r>
            <a:r>
              <a:rPr lang="en-US" dirty="0"/>
              <a:t>, </a:t>
            </a:r>
            <a:r>
              <a:rPr lang="en-US" dirty="0" err="1"/>
              <a:t>featureCount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Junction and isoform discovery (cufflinks, MISO,…)</a:t>
            </a:r>
          </a:p>
          <a:p>
            <a:r>
              <a:rPr lang="en-US" dirty="0"/>
              <a:t>Visualization (IGV,… )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16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be done with the alignments</a:t>
            </a:r>
          </a:p>
        </p:txBody>
      </p:sp>
    </p:spTree>
    <p:extLst>
      <p:ext uri="{BB962C8B-B14F-4D97-AF65-F5344CB8AC3E}">
        <p14:creationId xmlns:p14="http://schemas.microsoft.com/office/powerpoint/2010/main" val="196694022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17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IGV browser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rcRect t="4065" b="4065"/>
          <a:stretch>
            <a:fillRect/>
          </a:stretch>
        </p:blipFill>
        <p:spPr>
          <a:xfrm>
            <a:off x="1629123" y="1484784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8644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 err="1"/>
              <a:t>seqname</a:t>
            </a:r>
            <a:r>
              <a:rPr lang="en-US" sz="1800" dirty="0"/>
              <a:t> - name of the chromosome or scaffold; chromosome names can be given with or without the '</a:t>
            </a:r>
            <a:r>
              <a:rPr lang="en-US" sz="1800" dirty="0" err="1"/>
              <a:t>chr</a:t>
            </a:r>
            <a:r>
              <a:rPr lang="en-US" sz="1800" dirty="0"/>
              <a:t>' prefix. </a:t>
            </a:r>
            <a:r>
              <a:rPr lang="en-US" sz="1800" b="1" dirty="0"/>
              <a:t>Important note</a:t>
            </a:r>
            <a:r>
              <a:rPr lang="en-US" sz="1800" dirty="0"/>
              <a:t>: the </a:t>
            </a:r>
            <a:r>
              <a:rPr lang="en-US" sz="1800" dirty="0" err="1"/>
              <a:t>seqname</a:t>
            </a:r>
            <a:r>
              <a:rPr lang="en-US" sz="1800" dirty="0"/>
              <a:t> must be one used within </a:t>
            </a:r>
            <a:r>
              <a:rPr lang="en-US" sz="1800" dirty="0" err="1"/>
              <a:t>Ensembl</a:t>
            </a:r>
            <a:r>
              <a:rPr lang="en-US" sz="1800" dirty="0"/>
              <a:t>, i.e. a standard chromosome name or an </a:t>
            </a:r>
            <a:r>
              <a:rPr lang="en-US" sz="1800" dirty="0" err="1"/>
              <a:t>Ensembl</a:t>
            </a:r>
            <a:r>
              <a:rPr lang="en-US" sz="1800" dirty="0"/>
              <a:t> identifier such as a scaffold ID, without any additional content such as species or assembly. See the example GFF output below.</a:t>
            </a:r>
          </a:p>
          <a:p>
            <a:r>
              <a:rPr lang="en-US" sz="1800" b="1" dirty="0"/>
              <a:t>source</a:t>
            </a:r>
            <a:r>
              <a:rPr lang="en-US" sz="1800" dirty="0"/>
              <a:t> - name of the program that generated this feature, or the data source (database or project name)</a:t>
            </a:r>
          </a:p>
          <a:p>
            <a:r>
              <a:rPr lang="en-US" sz="1800" b="1" dirty="0"/>
              <a:t>feature</a:t>
            </a:r>
            <a:r>
              <a:rPr lang="en-US" sz="1800" dirty="0"/>
              <a:t> - feature type name, e.g. Gene, Variation, Similarity</a:t>
            </a:r>
          </a:p>
          <a:p>
            <a:r>
              <a:rPr lang="en-US" sz="1800" b="1" dirty="0"/>
              <a:t>start</a:t>
            </a:r>
            <a:r>
              <a:rPr lang="en-US" sz="1800" dirty="0"/>
              <a:t> - Start position of the feature, with sequence numbering starting at 1.</a:t>
            </a:r>
          </a:p>
          <a:p>
            <a:r>
              <a:rPr lang="en-US" sz="1800" b="1" dirty="0"/>
              <a:t>end</a:t>
            </a:r>
            <a:r>
              <a:rPr lang="en-US" sz="1800" dirty="0"/>
              <a:t> - End position of the feature, with sequence numbering starting at 1.</a:t>
            </a:r>
          </a:p>
          <a:p>
            <a:r>
              <a:rPr lang="en-US" sz="1800" b="1" dirty="0"/>
              <a:t>score</a:t>
            </a:r>
            <a:r>
              <a:rPr lang="en-US" sz="1800" dirty="0"/>
              <a:t> - A floating point value.</a:t>
            </a:r>
          </a:p>
          <a:p>
            <a:r>
              <a:rPr lang="en-US" sz="1800" b="1" dirty="0"/>
              <a:t>strand</a:t>
            </a:r>
            <a:r>
              <a:rPr lang="en-US" sz="1800" dirty="0"/>
              <a:t> - defined as + (forward) or - (reverse).</a:t>
            </a:r>
          </a:p>
          <a:p>
            <a:r>
              <a:rPr lang="en-US" sz="1800" b="1" dirty="0"/>
              <a:t>frame</a:t>
            </a:r>
            <a:r>
              <a:rPr lang="en-US" sz="1800" dirty="0"/>
              <a:t> - One of '0', '1' or '2'. '0' indicates that the first base of the feature is the first base of a codon, '1' that the second base is the first base of a codon, and so on..</a:t>
            </a:r>
          </a:p>
          <a:p>
            <a:r>
              <a:rPr lang="en-US" sz="1800" b="1" dirty="0"/>
              <a:t>attribute</a:t>
            </a:r>
            <a:r>
              <a:rPr lang="en-US" sz="1800" dirty="0"/>
              <a:t> – (column 9) A semicolon-separated list of tag-value pairs, providing additional information about each feature.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18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formats – GTF/GFF</a:t>
            </a:r>
          </a:p>
        </p:txBody>
      </p:sp>
    </p:spTree>
    <p:extLst>
      <p:ext uri="{BB962C8B-B14F-4D97-AF65-F5344CB8AC3E}">
        <p14:creationId xmlns:p14="http://schemas.microsoft.com/office/powerpoint/2010/main" val="127844601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19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formats – GTF/GFF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7035" y="1611152"/>
            <a:ext cx="9380835" cy="4421088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CDS     96166204        96166448        .       +       2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"2";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"ENSMUSG00000038700";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"Hoxb5";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"P37298"; </a:t>
            </a:r>
            <a:r>
              <a:rPr lang="en-US" sz="3100" dirty="0" err="1">
                <a:latin typeface="Courier New"/>
                <a:cs typeface="Courier New"/>
              </a:rPr>
              <a:t>protein_id</a:t>
            </a:r>
            <a:r>
              <a:rPr lang="en-US" sz="3100" dirty="0">
                <a:latin typeface="Courier New"/>
                <a:cs typeface="Courier New"/>
              </a:rPr>
              <a:t> "ENSMUSP00000035423";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"ENSMUST00000049272";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"Hoxb5-001";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"TSS63862";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exon    96166204        96167434        .       +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"2";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"ENSMUSG00000038700";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"Hoxb5";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"P37298";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"ENSMUST00000049272";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"Hoxb5-001";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"TSS63862";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antisense       exon    96166296        96166395        .       -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"antisense";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"ENSMUSG00000085645";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"0610040B09Rik";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"ENSMUST00000140952";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"0610040B09Rik-002";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"TSS16113";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</a:t>
            </a:r>
            <a:r>
              <a:rPr lang="en-US" sz="3100" dirty="0" err="1">
                <a:latin typeface="Courier New"/>
                <a:cs typeface="Courier New"/>
              </a:rPr>
              <a:t>stop_codon</a:t>
            </a:r>
            <a:r>
              <a:rPr lang="en-US" sz="3100" dirty="0">
                <a:latin typeface="Courier New"/>
                <a:cs typeface="Courier New"/>
              </a:rPr>
              <a:t>      96166449        96166451        .       +       0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"2";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"ENSMUSG00000038700";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"Hoxb5";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"P37298";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"ENSMUST00000049272";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"Hoxb5-001";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"TSS63862";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antisense       exon    96168051        96168224        .       -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"antisense";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"ENSMUSG00000085645";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"0610040B09Rik";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"ENSMUST00000150698";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"0610040B09Rik-001";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"TSS73537";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exon    96177998        96180537        .       +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"ENSMUSG00000038692";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"Hoxb4";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"P29329";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"ENSMUST00000049241";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"Hoxb4-001";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"TSS19948";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non_coding</a:t>
            </a:r>
            <a:r>
              <a:rPr lang="en-US" sz="3100" dirty="0">
                <a:latin typeface="Courier New"/>
                <a:cs typeface="Courier New"/>
              </a:rPr>
              <a:t>      exon    96178479        96178588        .       +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non_coding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"ENSMUSG00000092205";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"Mir10a";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"ENSMUST00000173319";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"Mir10a-001";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"TSS15362";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miRNA</a:t>
            </a:r>
            <a:r>
              <a:rPr lang="en-US" sz="3100" dirty="0">
                <a:latin typeface="Courier New"/>
                <a:cs typeface="Courier New"/>
              </a:rPr>
              <a:t>   exon    96178479        96178588        .       +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miRNA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"ENSMUSG00000065519";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"Mir10a";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"ENSMUST00000083585";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"Mir10a-201";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"TSS15362";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CDS     96180084        96180537        .       +       0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"ENSMUSG00000038692";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"Hoxb4";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"P29329"; </a:t>
            </a:r>
            <a:r>
              <a:rPr lang="en-US" sz="3100" dirty="0" err="1">
                <a:latin typeface="Courier New"/>
                <a:cs typeface="Courier New"/>
              </a:rPr>
              <a:t>protein_id</a:t>
            </a:r>
            <a:r>
              <a:rPr lang="en-US" sz="3100" dirty="0">
                <a:latin typeface="Courier New"/>
                <a:cs typeface="Courier New"/>
              </a:rPr>
              <a:t> "ENSMUSP00000048002";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"ENSMUST00000049241";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"Hoxb4-001";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"TSS19948";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</a:t>
            </a:r>
            <a:r>
              <a:rPr lang="en-US" sz="3100" dirty="0" err="1">
                <a:latin typeface="Courier New"/>
                <a:cs typeface="Courier New"/>
              </a:rPr>
              <a:t>start_codon</a:t>
            </a:r>
            <a:r>
              <a:rPr lang="en-US" sz="3100" dirty="0">
                <a:latin typeface="Courier New"/>
                <a:cs typeface="Courier New"/>
              </a:rPr>
              <a:t>     96180084        96180086        .       +       0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"ENSMUSG00000038692";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"Hoxb4";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"P29329";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"ENSMUST00000049241";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"Hoxb4-001";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"TSS19948";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018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Sequence</a:t>
            </a:r>
          </a:p>
          <a:p>
            <a:pPr lvl="1"/>
            <a:r>
              <a:rPr lang="en-US" dirty="0"/>
              <a:t>f</a:t>
            </a:r>
            <a:r>
              <a:rPr lang="en-US"/>
              <a:t>asta</a:t>
            </a:r>
            <a:r>
              <a:rPr lang="en-US" dirty="0"/>
              <a:t>, </a:t>
            </a:r>
            <a:r>
              <a:rPr lang="en-US" dirty="0" err="1"/>
              <a:t>fastq</a:t>
            </a:r>
            <a:endParaRPr lang="en-US" dirty="0"/>
          </a:p>
          <a:p>
            <a:r>
              <a:rPr lang="en-US" dirty="0"/>
              <a:t>alignment formats</a:t>
            </a:r>
          </a:p>
          <a:p>
            <a:pPr lvl="1"/>
            <a:r>
              <a:rPr lang="en-US" dirty="0"/>
              <a:t>SAM,  BAM, CRAM</a:t>
            </a:r>
          </a:p>
          <a:p>
            <a:r>
              <a:rPr lang="en-US" dirty="0"/>
              <a:t>Variant description</a:t>
            </a:r>
          </a:p>
          <a:p>
            <a:pPr lvl="1"/>
            <a:r>
              <a:rPr lang="en-US" dirty="0"/>
              <a:t>VCF, BCF</a:t>
            </a:r>
          </a:p>
          <a:p>
            <a:r>
              <a:rPr lang="en-US" dirty="0"/>
              <a:t>Annotation</a:t>
            </a:r>
          </a:p>
          <a:p>
            <a:pPr lvl="1"/>
            <a:r>
              <a:rPr lang="en-US" dirty="0"/>
              <a:t>GTF, GFF</a:t>
            </a:r>
          </a:p>
          <a:p>
            <a:r>
              <a:rPr lang="en-US" dirty="0"/>
              <a:t>Genomic ranges</a:t>
            </a:r>
          </a:p>
          <a:p>
            <a:pPr lvl="1"/>
            <a:r>
              <a:rPr lang="en-US" dirty="0"/>
              <a:t>BED, WIG, </a:t>
            </a:r>
            <a:r>
              <a:rPr lang="en-US" dirty="0" err="1"/>
              <a:t>bigWIG</a:t>
            </a:r>
            <a:r>
              <a:rPr lang="en-US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data formats</a:t>
            </a:r>
          </a:p>
        </p:txBody>
      </p:sp>
    </p:spTree>
    <p:extLst>
      <p:ext uri="{BB962C8B-B14F-4D97-AF65-F5344CB8AC3E}">
        <p14:creationId xmlns:p14="http://schemas.microsoft.com/office/powerpoint/2010/main" val="171046407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“dialects” of those formats</a:t>
            </a:r>
          </a:p>
          <a:p>
            <a:pPr lvl="1"/>
            <a:r>
              <a:rPr lang="en-US" dirty="0"/>
              <a:t>In particular they differ on the structure of field 9</a:t>
            </a:r>
          </a:p>
          <a:p>
            <a:r>
              <a:rPr lang="en-US" dirty="0"/>
              <a:t>Conversion is not always possible</a:t>
            </a:r>
          </a:p>
          <a:p>
            <a:r>
              <a:rPr lang="en-US" dirty="0"/>
              <a:t>GFF2 &lt; GTF &lt; GFF3</a:t>
            </a:r>
          </a:p>
          <a:p>
            <a:r>
              <a:rPr lang="en-US" dirty="0"/>
              <a:t>Parsing or filtering often needed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formats</a:t>
            </a:r>
          </a:p>
        </p:txBody>
      </p:sp>
    </p:spTree>
    <p:extLst>
      <p:ext uri="{BB962C8B-B14F-4D97-AF65-F5344CB8AC3E}">
        <p14:creationId xmlns:p14="http://schemas.microsoft.com/office/powerpoint/2010/main" val="83944334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21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repositories</a:t>
            </a:r>
          </a:p>
        </p:txBody>
      </p:sp>
      <p:pic>
        <p:nvPicPr>
          <p:cNvPr id="6" name="Picture 5" descr="Screen Shot 2015-09-22 at 19.10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38" y="1084141"/>
            <a:ext cx="4817128" cy="3342200"/>
          </a:xfrm>
          <a:prstGeom prst="rect">
            <a:avLst/>
          </a:prstGeom>
        </p:spPr>
      </p:pic>
      <p:pic>
        <p:nvPicPr>
          <p:cNvPr id="7" name="Picture 6" descr="Screen Shot 2015-09-22 at 19.12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73" y="2019206"/>
            <a:ext cx="4389950" cy="3192959"/>
          </a:xfrm>
          <a:prstGeom prst="rect">
            <a:avLst/>
          </a:prstGeom>
        </p:spPr>
      </p:pic>
      <p:pic>
        <p:nvPicPr>
          <p:cNvPr id="8" name="Picture 7" descr="Screen Shot 2015-09-22 at 19.13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71" y="2829504"/>
            <a:ext cx="4390932" cy="3193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4ED21-5BB5-244F-A56D-14400CEEE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9"/>
            <a:ext cx="12187238" cy="68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6322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998A5-7B27-5D4E-B902-D52D964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C96BC-6869-E34F-AF98-EF120A0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5AA0-2226-BA44-A155-42ED2AF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22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22D14-F6E3-D244-811D-07B79A8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Genomic ranges formats: BED, WIG, bigWIG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2F51AAF-56D5-C347-9969-999A0E20B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85" y="1340768"/>
            <a:ext cx="850842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240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998A5-7B27-5D4E-B902-D52D964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C96BC-6869-E34F-AF98-EF120A0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5AA0-2226-BA44-A155-42ED2AF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22D14-F6E3-D244-811D-07B79A8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Genomic ranges formats: BED, WIG, bigWIG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8EBAA59B-0445-BF47-82F6-F2AC9B0EB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" y="2348880"/>
            <a:ext cx="11340743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4195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998A5-7B27-5D4E-B902-D52D964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C96BC-6869-E34F-AF98-EF120A0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5AA0-2226-BA44-A155-42ED2AF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24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22D14-F6E3-D244-811D-07B79A8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Variant Call Format - VCF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E7108B83-5299-A945-A6A5-E26CE8CD5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9" y="2168091"/>
            <a:ext cx="11643764" cy="2485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3158DE-CE12-3E4F-9A6E-BE30F9EBF7AE}"/>
              </a:ext>
            </a:extLst>
          </p:cNvPr>
          <p:cNvSpPr txBox="1"/>
          <p:nvPr/>
        </p:nvSpPr>
        <p:spPr>
          <a:xfrm>
            <a:off x="909043" y="4797152"/>
            <a:ext cx="9129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Specification:      </a:t>
            </a:r>
            <a:r>
              <a:rPr lang="en-GB" sz="2400" dirty="0"/>
              <a:t>https://</a:t>
            </a:r>
            <a:r>
              <a:rPr lang="en-GB" sz="2400" dirty="0" err="1"/>
              <a:t>samtools.github.io</a:t>
            </a:r>
            <a:r>
              <a:rPr lang="en-GB" sz="2400" dirty="0"/>
              <a:t>/</a:t>
            </a:r>
            <a:r>
              <a:rPr lang="en-GB" sz="2400" dirty="0" err="1"/>
              <a:t>hts</a:t>
            </a:r>
            <a:r>
              <a:rPr lang="en-GB" sz="2400" dirty="0"/>
              <a:t>-specs/VCFv4.2.pdf</a:t>
            </a:r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291333238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998A5-7B27-5D4E-B902-D52D964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C96BC-6869-E34F-AF98-EF120A0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5AA0-2226-BA44-A155-42ED2AF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25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22D14-F6E3-D244-811D-07B79A8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Variant Call Format – VCF, example in IGV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8DC42F-64E9-7746-B02F-B65BCC1F9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65" y="879164"/>
            <a:ext cx="8273346" cy="59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2990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998A5-7B27-5D4E-B902-D52D964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C96BC-6869-E34F-AF98-EF120A0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5AA0-2226-BA44-A155-42ED2AF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26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22D14-F6E3-D244-811D-07B79A8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Variant Call Format – VCF, example in IGV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3DBCA247-007C-C640-B6FB-BA03C7784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65" y="879164"/>
            <a:ext cx="8273346" cy="59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0763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C5E758-653E-CA4A-98BA-9558875FB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024064"/>
            <a:ext cx="11537950" cy="4210046"/>
          </a:xfrm>
        </p:spPr>
        <p:txBody>
          <a:bodyPr/>
          <a:lstStyle/>
          <a:p>
            <a:r>
              <a:rPr lang="de-DE" dirty="0"/>
              <a:t>GA4GH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genomic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health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like W3C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web</a:t>
            </a:r>
          </a:p>
          <a:p>
            <a:endParaRPr lang="de-DE" dirty="0"/>
          </a:p>
          <a:p>
            <a:pPr lvl="1"/>
            <a:r>
              <a:rPr lang="de-DE" dirty="0"/>
              <a:t>Work </a:t>
            </a:r>
            <a:r>
              <a:rPr lang="de-DE" dirty="0" err="1"/>
              <a:t>streams</a:t>
            </a:r>
            <a:r>
              <a:rPr lang="de-DE" dirty="0"/>
              <a:t>: </a:t>
            </a:r>
            <a:r>
              <a:rPr lang="de-DE" dirty="0" err="1"/>
              <a:t>cloud</a:t>
            </a:r>
            <a:r>
              <a:rPr lang="de-DE" dirty="0"/>
              <a:t>, </a:t>
            </a:r>
            <a:r>
              <a:rPr lang="de-DE" dirty="0" err="1"/>
              <a:t>regulatory</a:t>
            </a:r>
            <a:r>
              <a:rPr lang="de-DE" dirty="0"/>
              <a:t>, </a:t>
            </a:r>
            <a:r>
              <a:rPr lang="de-DE" dirty="0" err="1"/>
              <a:t>clinical</a:t>
            </a:r>
            <a:r>
              <a:rPr lang="de-DE" dirty="0"/>
              <a:t>, </a:t>
            </a:r>
            <a:r>
              <a:rPr lang="de-DE" dirty="0" err="1"/>
              <a:t>scaling</a:t>
            </a:r>
            <a:r>
              <a:rPr lang="de-DE" dirty="0"/>
              <a:t>, </a:t>
            </a:r>
            <a:r>
              <a:rPr lang="de-DE" dirty="0" err="1"/>
              <a:t>security</a:t>
            </a:r>
            <a:r>
              <a:rPr lang="de-DE" dirty="0"/>
              <a:t>… </a:t>
            </a:r>
          </a:p>
          <a:p>
            <a:pPr lvl="1"/>
            <a:r>
              <a:rPr lang="de-DE" dirty="0"/>
              <a:t>Driver </a:t>
            </a:r>
            <a:r>
              <a:rPr lang="de-DE" dirty="0" err="1"/>
              <a:t>projects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Annual </a:t>
            </a:r>
            <a:r>
              <a:rPr lang="de-DE" dirty="0" err="1"/>
              <a:t>conference</a:t>
            </a:r>
            <a:endParaRPr lang="de-DE" dirty="0"/>
          </a:p>
          <a:p>
            <a:pPr lvl="1"/>
            <a:r>
              <a:rPr lang="de-DE" dirty="0" err="1"/>
              <a:t>Various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„</a:t>
            </a:r>
            <a:r>
              <a:rPr lang="de-DE" dirty="0" err="1"/>
              <a:t>hard</a:t>
            </a:r>
            <a:r>
              <a:rPr lang="de-DE" dirty="0"/>
              <a:t> </a:t>
            </a:r>
            <a:r>
              <a:rPr lang="de-DE" dirty="0" err="1"/>
              <a:t>evidence</a:t>
            </a:r>
            <a:r>
              <a:rPr lang="de-DE" dirty="0"/>
              <a:t>“</a:t>
            </a:r>
          </a:p>
          <a:p>
            <a:pPr lvl="1"/>
            <a:endParaRPr lang="de-DE" dirty="0"/>
          </a:p>
          <a:p>
            <a:r>
              <a:rPr lang="de-DE" dirty="0"/>
              <a:t>Genomic data toolkit</a:t>
            </a:r>
            <a:endParaRPr lang="de-CH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de-CH" dirty="0">
                <a:hlinkClick r:id="rId2"/>
              </a:rPr>
              <a:t>https://www.ga4gh.org/genomic-data-toolkit/</a:t>
            </a:r>
            <a:endParaRPr lang="de-CH" dirty="0"/>
          </a:p>
          <a:p>
            <a:pPr lvl="1"/>
            <a:r>
              <a:rPr lang="de-CH" dirty="0"/>
              <a:t>a mix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old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new</a:t>
            </a:r>
            <a:r>
              <a:rPr lang="de-CH" dirty="0"/>
              <a:t> </a:t>
            </a:r>
            <a:r>
              <a:rPr lang="de-CH" dirty="0" err="1"/>
              <a:t>formats</a:t>
            </a:r>
            <a:r>
              <a:rPr lang="de-CH" dirty="0"/>
              <a:t>	</a:t>
            </a:r>
            <a:endParaRPr lang="de-D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27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to watch GA4GH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D79C0B-DE1F-6B4E-A141-4CB3AC1DC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747" y="4077072"/>
            <a:ext cx="3810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0872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Scientific IT Services</a:t>
            </a:r>
          </a:p>
          <a:p>
            <a:r>
              <a:rPr lang="en-GB" dirty="0"/>
              <a:t>Michal </a:t>
            </a:r>
            <a:r>
              <a:rPr lang="en-GB" dirty="0" err="1"/>
              <a:t>Okoniewski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7B7E-44DC-C448-9333-133CF82D807C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18" name="Titel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000" b="0" dirty="0"/>
              <a:t>High Performance Computing for genomic applications</a:t>
            </a:r>
            <a:br>
              <a:rPr lang="en-GB" b="0" dirty="0"/>
            </a:br>
            <a:r>
              <a:rPr lang="en-GB" sz="2800" b="0" dirty="0"/>
              <a:t>Additional topic: cleaning and formatting the –omics data with </a:t>
            </a:r>
            <a:r>
              <a:rPr lang="pl-PL" sz="2800" b="0" dirty="0"/>
              <a:t>AWK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pic>
        <p:nvPicPr>
          <p:cNvPr id="15" name="Bildplatzhalter 1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131629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a programming/scripting language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is ancient – developed ca 1977 BC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Created by </a:t>
            </a:r>
            <a:r>
              <a:rPr lang="en-US" b="1" dirty="0"/>
              <a:t>Brian Kernighan </a:t>
            </a:r>
            <a:r>
              <a:rPr lang="en-US" dirty="0"/>
              <a:t>– also known for C and Unix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29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AWK?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931" y="1484784"/>
            <a:ext cx="205777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196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sequence data: </a:t>
            </a:r>
            <a:r>
              <a:rPr lang="en-US" dirty="0" err="1"/>
              <a:t>fasta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331" y="1576968"/>
            <a:ext cx="3489417" cy="47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159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works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works quickly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does the job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AWK is cool and useful?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955" y="1508966"/>
            <a:ext cx="215858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4710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2080793"/>
            <a:ext cx="11537950" cy="4210046"/>
          </a:xfrm>
        </p:spPr>
        <p:txBody>
          <a:bodyPr/>
          <a:lstStyle/>
          <a:p>
            <a:r>
              <a:rPr lang="en-US" dirty="0"/>
              <a:t>It processes the text files, assuming that they are tables </a:t>
            </a:r>
          </a:p>
          <a:p>
            <a:endParaRPr lang="en-US" dirty="0"/>
          </a:p>
          <a:p>
            <a:r>
              <a:rPr lang="en-US" dirty="0"/>
              <a:t>It processed them line-by-line, row-by-row </a:t>
            </a:r>
          </a:p>
          <a:p>
            <a:endParaRPr lang="en-US" dirty="0"/>
          </a:p>
          <a:p>
            <a:r>
              <a:rPr lang="en-US" dirty="0"/>
              <a:t>It uses regular expressions </a:t>
            </a:r>
          </a:p>
          <a:p>
            <a:endParaRPr lang="en-US" dirty="0"/>
          </a:p>
          <a:p>
            <a:r>
              <a:rPr lang="en-US" dirty="0"/>
              <a:t>It is so easy and reliable that I am not afraid of a live presentation </a:t>
            </a:r>
            <a:r>
              <a:rPr lang="en-US" dirty="0">
                <a:sym typeface="Wingdings"/>
              </a:rPr>
              <a:t> </a:t>
            </a:r>
            <a:r>
              <a:rPr lang="en-US" dirty="0">
                <a:latin typeface="Wingdings" charset="2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AWK is cool? – technically 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151" y="2492896"/>
            <a:ext cx="3240360" cy="202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3118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7" y="1988840"/>
            <a:ext cx="8708736" cy="360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9527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the main body of the program is necessary </a:t>
            </a:r>
          </a:p>
          <a:p>
            <a:r>
              <a:rPr lang="en-US" dirty="0"/>
              <a:t>Most of the programs are ad-hoc one-liners</a:t>
            </a:r>
          </a:p>
          <a:p>
            <a:endParaRPr lang="en-US" dirty="0"/>
          </a:p>
          <a:p>
            <a:r>
              <a:rPr lang="en-US" dirty="0"/>
              <a:t>Can be run from command line ad-hoc way:</a:t>
            </a:r>
            <a:br>
              <a:rPr lang="en-US" dirty="0"/>
            </a:br>
            <a:r>
              <a:rPr lang="en-US" b="1" dirty="0" err="1"/>
              <a:t>awk</a:t>
            </a:r>
            <a:r>
              <a:rPr lang="en-US" b="1" dirty="0"/>
              <a:t> '{print}' </a:t>
            </a:r>
            <a:r>
              <a:rPr lang="en-US" b="1" dirty="0" err="1"/>
              <a:t>test.txt</a:t>
            </a:r>
            <a:r>
              <a:rPr lang="en-US" b="1" dirty="0"/>
              <a:t> </a:t>
            </a:r>
            <a:endParaRPr lang="en-US" dirty="0"/>
          </a:p>
          <a:p>
            <a:endParaRPr lang="en-US" dirty="0"/>
          </a:p>
          <a:p>
            <a:r>
              <a:rPr lang="en-US" dirty="0"/>
              <a:t>Or run from command line using a script file:</a:t>
            </a:r>
            <a:br>
              <a:rPr lang="en-US" dirty="0"/>
            </a:br>
            <a:r>
              <a:rPr lang="en-US" b="1" dirty="0" err="1"/>
              <a:t>awk</a:t>
            </a:r>
            <a:r>
              <a:rPr lang="en-US" b="1" dirty="0"/>
              <a:t> -f </a:t>
            </a:r>
            <a:r>
              <a:rPr lang="en-US" b="1" dirty="0" err="1"/>
              <a:t>my.awk.script</a:t>
            </a:r>
            <a:r>
              <a:rPr lang="en-US" b="1" dirty="0"/>
              <a:t> </a:t>
            </a:r>
            <a:r>
              <a:rPr lang="en-US" b="1" dirty="0" err="1"/>
              <a:t>test.input.txt</a:t>
            </a:r>
            <a:r>
              <a:rPr lang="en-US" b="1" dirty="0"/>
              <a:t> &gt; </a:t>
            </a:r>
            <a:r>
              <a:rPr lang="en-US" b="1" dirty="0" err="1"/>
              <a:t>output.txt</a:t>
            </a:r>
            <a:r>
              <a:rPr lang="en-US" b="1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33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</a:t>
            </a:r>
            <a:r>
              <a:rPr lang="mr-IN" dirty="0"/>
              <a:t>…</a:t>
            </a:r>
            <a:r>
              <a:rPr lang="pl-PL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6846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Variables:</a:t>
            </a:r>
            <a:br>
              <a:rPr lang="en-US" dirty="0"/>
            </a:br>
            <a:endParaRPr lang="en-US" dirty="0"/>
          </a:p>
          <a:p>
            <a:pPr marL="265113" lvl="1" indent="0">
              <a:buNone/>
            </a:pPr>
            <a:r>
              <a:rPr lang="en-US" dirty="0"/>
              <a:t>$0 the whole row being processed right now $1, $2, $3 ... the fields in the line</a:t>
            </a:r>
            <a:br>
              <a:rPr lang="en-US" dirty="0"/>
            </a:br>
            <a:endParaRPr lang="en-US" dirty="0"/>
          </a:p>
          <a:p>
            <a:pPr marL="265113" lvl="1" indent="0">
              <a:buNone/>
            </a:pPr>
            <a:r>
              <a:rPr lang="en-US" dirty="0"/>
              <a:t>NR – number of current row</a:t>
            </a:r>
            <a:br>
              <a:rPr lang="en-US" dirty="0"/>
            </a:br>
            <a:endParaRPr lang="en-US" dirty="0"/>
          </a:p>
          <a:p>
            <a:pPr marL="265113" lvl="1" indent="0">
              <a:buNone/>
            </a:pPr>
            <a:r>
              <a:rPr lang="en-US" dirty="0"/>
              <a:t>FS – field separator</a:t>
            </a:r>
            <a:br>
              <a:rPr lang="en-US" dirty="0"/>
            </a:br>
            <a:endParaRPr lang="en-US" dirty="0"/>
          </a:p>
          <a:p>
            <a:pPr marL="265113" lvl="1" indent="0">
              <a:buNone/>
            </a:pPr>
            <a:r>
              <a:rPr lang="en-US" dirty="0"/>
              <a:t>OFS – output field separator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34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1</a:t>
            </a:r>
          </a:p>
        </p:txBody>
      </p:sp>
    </p:spTree>
    <p:extLst>
      <p:ext uri="{BB962C8B-B14F-4D97-AF65-F5344CB8AC3E}">
        <p14:creationId xmlns:p14="http://schemas.microsoft.com/office/powerpoint/2010/main" val="34101306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1700808"/>
            <a:ext cx="11537950" cy="4210046"/>
          </a:xfrm>
        </p:spPr>
        <p:txBody>
          <a:bodyPr/>
          <a:lstStyle/>
          <a:p>
            <a:r>
              <a:rPr lang="en-US" dirty="0"/>
              <a:t>Commands that you may need</a:t>
            </a:r>
          </a:p>
          <a:p>
            <a:pPr marL="265113" lvl="1" indent="0">
              <a:buNone/>
            </a:pP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  <a:p>
            <a:pPr marL="265113" lvl="1" indent="0">
              <a:buNone/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print </a:t>
            </a:r>
          </a:p>
          <a:p>
            <a:pPr marL="265113" lvl="1" indent="0">
              <a:buNone/>
            </a:pP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  <a:p>
            <a:pPr marL="265113" lvl="1" indent="0">
              <a:buNone/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if (condition) command </a:t>
            </a:r>
          </a:p>
          <a:p>
            <a:pPr marL="265113" lvl="1" indent="0">
              <a:buNone/>
            </a:pP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  <a:p>
            <a:pPr marL="265113" lvl="1" indent="0">
              <a:buNone/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if (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~/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regexp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/) command </a:t>
            </a:r>
          </a:p>
          <a:p>
            <a:pPr marL="265113" lvl="1" indent="0">
              <a:buNone/>
            </a:pPr>
            <a:endParaRPr lang="en-US" dirty="0"/>
          </a:p>
          <a:p>
            <a:pPr marL="265113" lvl="1" indent="0">
              <a:buNone/>
            </a:pPr>
            <a:r>
              <a:rPr lang="en-US" dirty="0"/>
              <a:t>Variable assignment = </a:t>
            </a:r>
          </a:p>
          <a:p>
            <a:pPr marL="265113" lvl="1" indent="0">
              <a:buNone/>
            </a:pPr>
            <a:endParaRPr lang="en-US" dirty="0"/>
          </a:p>
          <a:p>
            <a:pPr marL="265113" lvl="1" indent="0">
              <a:buNone/>
            </a:pPr>
            <a:r>
              <a:rPr lang="en-US" dirty="0"/>
              <a:t>Concatenation of strings – just put them next to each other: </a:t>
            </a:r>
          </a:p>
          <a:p>
            <a:pPr marL="265113" lvl="1" indent="0">
              <a:buNone/>
            </a:pPr>
            <a:r>
              <a:rPr lang="en-US" dirty="0"/>
              <a:t>	</a:t>
            </a:r>
            <a:r>
              <a:rPr lang="en-US" sz="1800" dirty="0">
                <a:latin typeface="Courier New" charset="0"/>
                <a:cs typeface="Courier New" charset="0"/>
              </a:rPr>
              <a:t>”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Manuel is ”$3 </a:t>
            </a:r>
          </a:p>
          <a:p>
            <a:pPr marL="361950" lvl="1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2</a:t>
            </a:r>
          </a:p>
        </p:txBody>
      </p:sp>
    </p:spTree>
    <p:extLst>
      <p:ext uri="{BB962C8B-B14F-4D97-AF65-F5344CB8AC3E}">
        <p14:creationId xmlns:p14="http://schemas.microsoft.com/office/powerpoint/2010/main" val="64034206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36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Demo1</a:t>
            </a:r>
          </a:p>
        </p:txBody>
      </p:sp>
      <p:pic>
        <p:nvPicPr>
          <p:cNvPr id="6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43" y="1808074"/>
            <a:ext cx="3456384" cy="4370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63" y="1675872"/>
            <a:ext cx="4752528" cy="45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836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2668" y="1592714"/>
            <a:ext cx="11537950" cy="4210046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'{print}'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'{print $1}'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'{print $10}'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'/the/{print NR}'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the|The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/{print NR}'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'/the/{c=c+1}END{print c}'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'/GATCGATC/{c=c+1}END{print c}'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sequence.fa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'/&gt;/{c=c+1}END{print c}'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sequence.fa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'/&gt;/{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getline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; if ($0~/AAAA/) c=c+1}END{print c}'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sequence.fa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37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Demo1</a:t>
            </a:r>
          </a:p>
        </p:txBody>
      </p:sp>
    </p:spTree>
    <p:extLst>
      <p:ext uri="{BB962C8B-B14F-4D97-AF65-F5344CB8AC3E}">
        <p14:creationId xmlns:p14="http://schemas.microsoft.com/office/powerpoint/2010/main" val="50602189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Homo_sapiens.GRCh38.86.chr.gtf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38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2</a:t>
            </a:r>
          </a:p>
        </p:txBody>
      </p:sp>
    </p:spTree>
    <p:extLst>
      <p:ext uri="{BB962C8B-B14F-4D97-AF65-F5344CB8AC3E}">
        <p14:creationId xmlns:p14="http://schemas.microsoft.com/office/powerpoint/2010/main" val="44778774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Print all lines that include a specific identifier 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'/MITF/{print}' Homo_sapiens.GRCh38.86.chr.gtf</a:t>
            </a:r>
            <a:endParaRPr lang="en-US" dirty="0"/>
          </a:p>
          <a:p>
            <a:r>
              <a:rPr lang="en-US" dirty="0"/>
              <a:t>Print all the genes in a given chromosome and strand, as tab-delimited </a:t>
            </a:r>
          </a:p>
          <a:p>
            <a:pPr marL="0" indent="0">
              <a:buNone/>
            </a:pP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 '{OFS="\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"; 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if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 ($1== "22" &amp;&amp; $7=="+" &amp;&amp; $3=="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gene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") 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print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}' Homo_sapiens.GRCh38.86.chr.gtf</a:t>
            </a:r>
            <a:endParaRPr lang="pl-PL" sz="1800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pl-PL" dirty="0" err="1"/>
              <a:t>Print</a:t>
            </a:r>
            <a:r>
              <a:rPr lang="pl-PL" dirty="0"/>
              <a:t>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genome</a:t>
            </a:r>
            <a:r>
              <a:rPr lang="pl-PL" dirty="0"/>
              <a:t> </a:t>
            </a:r>
            <a:r>
              <a:rPr lang="pl-PL" dirty="0" err="1"/>
              <a:t>coordinates</a:t>
            </a:r>
            <a:endParaRPr lang="pl-PL" dirty="0"/>
          </a:p>
          <a:p>
            <a:pPr marL="0" indent="0">
              <a:buNone/>
            </a:pP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 '{OFS="\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"; 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if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 ($1== "22" &amp;&amp; $7=="+" &amp;&amp; $3=="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gene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") 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print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$1, $4, $5, $7, $9) 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}' Homo_sapiens.GRCh38.86.chr.gtf</a:t>
            </a:r>
            <a:endParaRPr lang="mr-IN" dirty="0"/>
          </a:p>
          <a:p>
            <a:r>
              <a:rPr lang="en-US" dirty="0"/>
              <a:t> Count known exons for MITF gene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'/MITF/{OFS="\t"; if ($3=="exon") c=c+1}END{print c}' Homo_sapiens.GRCh38.86.chr.gtf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39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2</a:t>
            </a:r>
          </a:p>
        </p:txBody>
      </p:sp>
    </p:spTree>
    <p:extLst>
      <p:ext uri="{BB962C8B-B14F-4D97-AF65-F5344CB8AC3E}">
        <p14:creationId xmlns:p14="http://schemas.microsoft.com/office/powerpoint/2010/main" val="8186811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sequencing data: </a:t>
            </a:r>
            <a:r>
              <a:rPr lang="en-US" dirty="0" err="1"/>
              <a:t>fastq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9" y="1772816"/>
            <a:ext cx="9155497" cy="404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66500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useful functions: </a:t>
            </a:r>
          </a:p>
          <a:p>
            <a:endParaRPr lang="en-US" dirty="0"/>
          </a:p>
          <a:p>
            <a:r>
              <a:rPr lang="en-US" dirty="0"/>
              <a:t>split 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'/scaffold12946/{split($9,a,";"); print a[2]}' Mesculenta_147_gene.gff3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getline</a:t>
            </a:r>
            <a:br>
              <a:rPr lang="en-US" dirty="0"/>
            </a:b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'/&gt;/{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getline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; if ($0~/AAAA/) c=c+1}END{print c}' Mesculenta_147.fa </a:t>
            </a:r>
          </a:p>
          <a:p>
            <a:endParaRPr lang="en-US" dirty="0"/>
          </a:p>
          <a:p>
            <a:r>
              <a:rPr lang="en-US" dirty="0"/>
              <a:t>many others </a:t>
            </a:r>
            <a:endParaRPr lang="en-US" dirty="0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40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71208916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One-liners: </a:t>
            </a:r>
          </a:p>
          <a:p>
            <a:pPr marL="531813" lvl="2" indent="0">
              <a:buNone/>
            </a:pPr>
            <a:r>
              <a:rPr lang="en-US" dirty="0"/>
              <a:t>http://</a:t>
            </a:r>
            <a:r>
              <a:rPr lang="en-US" dirty="0" err="1"/>
              <a:t>www.pement.org</a:t>
            </a:r>
            <a:r>
              <a:rPr lang="en-US" dirty="0"/>
              <a:t>/</a:t>
            </a:r>
            <a:r>
              <a:rPr lang="en-US" dirty="0" err="1"/>
              <a:t>awk</a:t>
            </a:r>
            <a:r>
              <a:rPr lang="en-US" dirty="0"/>
              <a:t>/awk1line.txt</a:t>
            </a:r>
            <a:br>
              <a:rPr lang="en-US" dirty="0"/>
            </a:br>
            <a:r>
              <a:rPr lang="en-US" dirty="0">
                <a:hlinkClick r:id="rId2"/>
              </a:rPr>
              <a:t>http://nixshell.wordpress.com/2009/04/01/awk-one-liners/</a:t>
            </a:r>
            <a:endParaRPr lang="en-US" dirty="0"/>
          </a:p>
          <a:p>
            <a:pPr marL="531813" lvl="2" indent="0">
              <a:buNone/>
            </a:pPr>
            <a:endParaRPr lang="en-US" dirty="0"/>
          </a:p>
          <a:p>
            <a:r>
              <a:rPr lang="en-US" dirty="0"/>
              <a:t>Manuals </a:t>
            </a:r>
          </a:p>
          <a:p>
            <a:pPr marL="531813" lvl="2" indent="0">
              <a:buNone/>
            </a:pPr>
            <a:r>
              <a:rPr lang="en-US" dirty="0"/>
              <a:t> http://</a:t>
            </a:r>
            <a:r>
              <a:rPr lang="en-US" dirty="0" err="1"/>
              <a:t>www.gnu.org</a:t>
            </a:r>
            <a:r>
              <a:rPr lang="en-US" dirty="0"/>
              <a:t>/software/gawk/manual/</a:t>
            </a:r>
            <a:r>
              <a:rPr lang="en-US" dirty="0" err="1"/>
              <a:t>gawk.html</a:t>
            </a:r>
            <a:r>
              <a:rPr lang="en-US" dirty="0"/>
              <a:t> </a:t>
            </a:r>
          </a:p>
          <a:p>
            <a:pPr marL="531813" lvl="2" indent="0">
              <a:buNone/>
            </a:pPr>
            <a:r>
              <a:rPr lang="en-US" dirty="0"/>
              <a:t> http://</a:t>
            </a:r>
            <a:r>
              <a:rPr lang="en-US" dirty="0" err="1"/>
              <a:t>www.grymoire.com</a:t>
            </a:r>
            <a:r>
              <a:rPr lang="en-US" dirty="0"/>
              <a:t>/Unix/</a:t>
            </a:r>
            <a:r>
              <a:rPr lang="en-US" dirty="0" err="1"/>
              <a:t>Awk.html</a:t>
            </a:r>
            <a:r>
              <a:rPr lang="en-US" dirty="0"/>
              <a:t> </a:t>
            </a:r>
          </a:p>
          <a:p>
            <a:pPr marL="531813" lvl="2" indent="0">
              <a:buNone/>
            </a:pPr>
            <a:r>
              <a:rPr lang="en-US" dirty="0"/>
              <a:t> http://</a:t>
            </a:r>
            <a:r>
              <a:rPr lang="en-US" dirty="0" err="1"/>
              <a:t>pubs.opengroup.org</a:t>
            </a:r>
            <a:r>
              <a:rPr lang="en-US" dirty="0"/>
              <a:t>/</a:t>
            </a:r>
            <a:r>
              <a:rPr lang="en-US" dirty="0" err="1"/>
              <a:t>onlinepubs</a:t>
            </a:r>
            <a:r>
              <a:rPr lang="en-US" dirty="0"/>
              <a:t>/7908799/</a:t>
            </a:r>
            <a:r>
              <a:rPr lang="en-US" dirty="0" err="1"/>
              <a:t>xcu</a:t>
            </a:r>
            <a:r>
              <a:rPr lang="en-US" dirty="0"/>
              <a:t>/</a:t>
            </a:r>
            <a:r>
              <a:rPr lang="en-US" dirty="0" err="1"/>
              <a:t>awk.html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41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891" y="1107478"/>
            <a:ext cx="1872208" cy="512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1712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Genomic formats</a:t>
            </a:r>
            <a:r>
              <a:rPr lang="mr-IN" dirty="0"/>
              <a:t>…</a:t>
            </a:r>
            <a:endParaRPr lang="en-GB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1" name="Rechteck 10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4" name="Bild 18" descr="g_eth_logo_kurz_neg_Schutzrau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2737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</a:t>
            </a:r>
            <a:r>
              <a:rPr lang="en-US" dirty="0"/>
              <a:t> record structure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71" y="1772816"/>
            <a:ext cx="70231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2966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as PHRED score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Phred+33 in ASCII:</a:t>
            </a:r>
          </a:p>
          <a:p>
            <a:pPr marL="0" indent="0">
              <a:buNone/>
            </a:pPr>
            <a:r>
              <a:rPr lang="en-US" sz="1600" dirty="0">
                <a:latin typeface="Courier New"/>
                <a:cs typeface="Courier New"/>
              </a:rPr>
              <a:t>!"#$%&amp;'()*+,-./0123456789:;&lt;=&gt;?@ABCDEFGHI</a:t>
            </a:r>
          </a:p>
          <a:p>
            <a:pPr marL="0" indent="0">
              <a:buNone/>
            </a:pPr>
            <a:r>
              <a:rPr lang="en-US" sz="1600" dirty="0">
                <a:latin typeface="Courier New"/>
                <a:cs typeface="Courier New"/>
              </a:rPr>
              <a:t>0........................26...31.......40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https://</a:t>
            </a:r>
            <a:r>
              <a:rPr lang="en-US" sz="2000" dirty="0" err="1"/>
              <a:t>github.com</a:t>
            </a:r>
            <a:r>
              <a:rPr lang="en-US" sz="2000" dirty="0"/>
              <a:t>/</a:t>
            </a:r>
            <a:r>
              <a:rPr lang="en-US" sz="2000" dirty="0" err="1"/>
              <a:t>brentp</a:t>
            </a:r>
            <a:r>
              <a:rPr lang="en-US" sz="2000" dirty="0"/>
              <a:t>/bio-playground/blob/master/reads-</a:t>
            </a:r>
            <a:r>
              <a:rPr lang="en-US" sz="2000" dirty="0" err="1"/>
              <a:t>utils</a:t>
            </a:r>
            <a:r>
              <a:rPr lang="en-US" sz="2000" dirty="0"/>
              <a:t>/guess-</a:t>
            </a:r>
            <a:r>
              <a:rPr lang="en-US" sz="2000" dirty="0" err="1"/>
              <a:t>encoding.py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PHRED scores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333093"/>
              </p:ext>
            </p:extLst>
          </p:nvPr>
        </p:nvGraphicFramePr>
        <p:xfrm>
          <a:off x="2709243" y="2492896"/>
          <a:ext cx="5283200" cy="1511300"/>
        </p:xfrm>
        <a:graphic>
          <a:graphicData uri="http://schemas.openxmlformats.org/drawingml/2006/table">
            <a:tbl>
              <a:tblPr/>
              <a:tblGrid>
                <a:gridCol w="153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Phred</a:t>
                      </a:r>
                      <a:r>
                        <a:rPr lang="en-US" sz="1200" b="1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 Quality Score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Probability of incorrect base call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Base call accuracy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90%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99%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99.90%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10,000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99.99%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100,000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100.00%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1,000,000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100.00%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57791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7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Fastqc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per base sequence quality check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203" y="1196752"/>
            <a:ext cx="6605326" cy="49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4851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8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Fastqc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per base sequence quality check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55" y="1484784"/>
            <a:ext cx="7632848" cy="44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5037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filtering and summaries (</a:t>
            </a:r>
            <a:r>
              <a:rPr lang="en-US" dirty="0" err="1"/>
              <a:t>picard</a:t>
            </a:r>
            <a:r>
              <a:rPr lang="en-US" dirty="0"/>
              <a:t>/</a:t>
            </a:r>
            <a:r>
              <a:rPr lang="en-US" dirty="0" err="1"/>
              <a:t>htsjdk</a:t>
            </a:r>
            <a:r>
              <a:rPr lang="en-US" dirty="0"/>
              <a:t>,…)</a:t>
            </a:r>
          </a:p>
          <a:p>
            <a:r>
              <a:rPr lang="en-US" dirty="0"/>
              <a:t>Trimming (</a:t>
            </a:r>
            <a:r>
              <a:rPr lang="en-US" dirty="0" err="1"/>
              <a:t>cutadapt</a:t>
            </a:r>
            <a:r>
              <a:rPr lang="en-US" dirty="0"/>
              <a:t>, </a:t>
            </a:r>
            <a:r>
              <a:rPr lang="en-US" dirty="0" err="1"/>
              <a:t>trimmomatic</a:t>
            </a:r>
            <a:r>
              <a:rPr lang="en-US" dirty="0"/>
              <a:t>,…)</a:t>
            </a:r>
          </a:p>
          <a:p>
            <a:r>
              <a:rPr lang="en-US" dirty="0"/>
              <a:t>Alignment (bowtie, </a:t>
            </a:r>
            <a:r>
              <a:rPr lang="en-US" dirty="0" err="1"/>
              <a:t>bwa</a:t>
            </a:r>
            <a:r>
              <a:rPr lang="en-US" dirty="0"/>
              <a:t>, </a:t>
            </a:r>
            <a:r>
              <a:rPr lang="en-US" dirty="0" err="1"/>
              <a:t>SHRiMP</a:t>
            </a:r>
            <a:r>
              <a:rPr lang="en-US" dirty="0"/>
              <a:t>, STAR,…)</a:t>
            </a:r>
          </a:p>
          <a:p>
            <a:r>
              <a:rPr lang="en-US" dirty="0"/>
              <a:t>De-novo assembly (Trinity, velvet, SPADES, </a:t>
            </a:r>
            <a:r>
              <a:rPr lang="en-US" dirty="0" err="1"/>
              <a:t>SOAPdenovo</a:t>
            </a:r>
            <a:r>
              <a:rPr lang="en-US" dirty="0"/>
              <a:t>…)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9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be done with raw sequences</a:t>
            </a:r>
          </a:p>
        </p:txBody>
      </p:sp>
    </p:spTree>
    <p:extLst>
      <p:ext uri="{BB962C8B-B14F-4D97-AF65-F5344CB8AC3E}">
        <p14:creationId xmlns:p14="http://schemas.microsoft.com/office/powerpoint/2010/main" val="3078041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eth_praesentation_16zu9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14D04701-88AA-4AA7-9D81-402D56FFC931}"/>
    </a:ext>
  </a:ext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th_praesentation_16zu9_ETH2">
  <a:themeElements>
    <a:clrScheme name="ETH 2 - In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85A2C"/>
      </a:accent1>
      <a:accent2>
        <a:srgbClr val="65744E"/>
      </a:accent2>
      <a:accent3>
        <a:srgbClr val="838F70"/>
      </a:accent3>
      <a:accent4>
        <a:srgbClr val="A0A991"/>
      </a:accent4>
      <a:accent5>
        <a:srgbClr val="BDC4B3"/>
      </a:accent5>
      <a:accent6>
        <a:srgbClr val="DADE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2 - In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485A2C"/>
        </a:accent1>
        <a:accent2>
          <a:srgbClr val="65744E"/>
        </a:accent2>
        <a:accent3>
          <a:srgbClr val="838F70"/>
        </a:accent3>
        <a:accent4>
          <a:srgbClr val="A0A991"/>
        </a:accent4>
        <a:accent5>
          <a:srgbClr val="BDC4B3"/>
        </a:accent5>
        <a:accent6>
          <a:srgbClr val="DADE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9E63475A-254A-4708-9A66-AAF923C71901}"/>
    </a:ext>
  </a:extLst>
</a:theme>
</file>

<file path=ppt/theme/theme3.xml><?xml version="1.0" encoding="utf-8"?>
<a:theme xmlns:a="http://schemas.openxmlformats.org/drawingml/2006/main" name="eth_praesentation_16zu9_ETH3">
  <a:themeElements>
    <a:clrScheme name="ETH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3881BD"/>
      </a:accent2>
      <a:accent3>
        <a:srgbClr val="5E99C9"/>
      </a:accent3>
      <a:accent4>
        <a:srgbClr val="84B1D6"/>
      </a:accent4>
      <a:accent5>
        <a:srgbClr val="AAC9E3"/>
      </a:accent5>
      <a:accent6>
        <a:srgbClr val="D0E1EF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3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269B0"/>
        </a:accent1>
        <a:accent2>
          <a:srgbClr val="3881BD"/>
        </a:accent2>
        <a:accent3>
          <a:srgbClr val="5E99C9"/>
        </a:accent3>
        <a:accent4>
          <a:srgbClr val="84B1D6"/>
        </a:accent4>
        <a:accent5>
          <a:srgbClr val="AAC9E3"/>
        </a:accent5>
        <a:accent6>
          <a:srgbClr val="D0E1EF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C68D25FC-1828-409B-AACA-0B555895D782}"/>
    </a:ext>
  </a:extLst>
</a:theme>
</file>

<file path=ppt/theme/theme4.xml><?xml version="1.0" encoding="utf-8"?>
<a:theme xmlns:a="http://schemas.openxmlformats.org/drawingml/2006/main" name="eth_praesentation_16zu9_ETH4">
  <a:themeElements>
    <a:clrScheme name="ETH 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791C"/>
      </a:accent1>
      <a:accent2>
        <a:srgbClr val="898E40"/>
      </a:accent2>
      <a:accent3>
        <a:srgbClr val="9FA465"/>
      </a:accent3>
      <a:accent4>
        <a:srgbClr val="B6B989"/>
      </a:accent4>
      <a:accent5>
        <a:srgbClr val="CCCFAD"/>
      </a:accent5>
      <a:accent6>
        <a:srgbClr val="E3E4D2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4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72791C"/>
        </a:accent1>
        <a:accent2>
          <a:srgbClr val="898E40"/>
        </a:accent2>
        <a:accent3>
          <a:srgbClr val="9FA465"/>
        </a:accent3>
        <a:accent4>
          <a:srgbClr val="B6B989"/>
        </a:accent4>
        <a:accent5>
          <a:srgbClr val="CCCFAD"/>
        </a:accent5>
        <a:accent6>
          <a:srgbClr val="E3E4D2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30CC2496-AAE8-4D91-A113-790662DB3094}"/>
    </a:ext>
  </a:extLst>
</a:theme>
</file>

<file path=ppt/theme/theme5.xml><?xml version="1.0" encoding="utf-8"?>
<a:theme xmlns:a="http://schemas.openxmlformats.org/drawingml/2006/main" name="eth_praesentation_16zu9_ETH5">
  <a:themeElements>
    <a:clrScheme name="ETH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1056A"/>
      </a:accent1>
      <a:accent2>
        <a:srgbClr val="A32D82"/>
      </a:accent2>
      <a:accent3>
        <a:srgbClr val="B4559A"/>
      </a:accent3>
      <a:accent4>
        <a:srgbClr val="C67DB2"/>
      </a:accent4>
      <a:accent5>
        <a:srgbClr val="D7A5C9"/>
      </a:accent5>
      <a:accent6>
        <a:srgbClr val="DFCDE1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5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1056A"/>
        </a:accent1>
        <a:accent2>
          <a:srgbClr val="A32D82"/>
        </a:accent2>
        <a:accent3>
          <a:srgbClr val="B4559A"/>
        </a:accent3>
        <a:accent4>
          <a:srgbClr val="C67DB2"/>
        </a:accent4>
        <a:accent5>
          <a:srgbClr val="D7A5C9"/>
        </a:accent5>
        <a:accent6>
          <a:srgbClr val="DFCDE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AB8548D2-5138-45AD-993A-64BC1CA34FCA}"/>
    </a:ext>
  </a:extLst>
</a:theme>
</file>

<file path=ppt/theme/theme6.xml><?xml version="1.0" encoding="utf-8"?>
<a:theme xmlns:a="http://schemas.openxmlformats.org/drawingml/2006/main" name="eth_praesentation_16zu9_ETH6">
  <a:themeElements>
    <a:clrScheme name="ETH 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F6F64"/>
      </a:accent1>
      <a:accent2>
        <a:srgbClr val="86867D"/>
      </a:accent2>
      <a:accent3>
        <a:srgbClr val="9D9D96"/>
      </a:accent3>
      <a:accent4>
        <a:srgbClr val="B4B4AE"/>
      </a:accent4>
      <a:accent5>
        <a:srgbClr val="CBCBC7"/>
      </a:accent5>
      <a:accent6>
        <a:srgbClr val="E2E2E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6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6F6F64"/>
        </a:accent1>
        <a:accent2>
          <a:srgbClr val="86867D"/>
        </a:accent2>
        <a:accent3>
          <a:srgbClr val="9D9D96"/>
        </a:accent3>
        <a:accent4>
          <a:srgbClr val="B4B4AE"/>
        </a:accent4>
        <a:accent5>
          <a:srgbClr val="CBCBC7"/>
        </a:accent5>
        <a:accent6>
          <a:srgbClr val="E2E2E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78DC8CA1-480E-4F25-8D0E-6ED1E856F6F5}"/>
    </a:ext>
  </a:extLst>
</a:theme>
</file>

<file path=ppt/theme/theme7.xml><?xml version="1.0" encoding="utf-8"?>
<a:theme xmlns:a="http://schemas.openxmlformats.org/drawingml/2006/main" name="eth_praesentation_16zu9_ETH7">
  <a:themeElements>
    <a:clrScheme name="ETH 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8322D"/>
      </a:accent1>
      <a:accent2>
        <a:srgbClr val="B6534F"/>
      </a:accent2>
      <a:accent3>
        <a:srgbClr val="C47470"/>
      </a:accent3>
      <a:accent4>
        <a:srgbClr val="D29492"/>
      </a:accent4>
      <a:accent5>
        <a:srgbClr val="E0B5B3"/>
      </a:accent5>
      <a:accent6>
        <a:srgbClr val="EED6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7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A8322D"/>
        </a:accent1>
        <a:accent2>
          <a:srgbClr val="B6534F"/>
        </a:accent2>
        <a:accent3>
          <a:srgbClr val="C47470"/>
        </a:accent3>
        <a:accent4>
          <a:srgbClr val="D29492"/>
        </a:accent4>
        <a:accent5>
          <a:srgbClr val="E0B5B3"/>
        </a:accent5>
        <a:accent6>
          <a:srgbClr val="EED6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4783D990-5079-41F3-87DA-6B596A68A635}"/>
    </a:ext>
  </a:extLst>
</a:theme>
</file>

<file path=ppt/theme/theme8.xml><?xml version="1.0" encoding="utf-8"?>
<a:theme xmlns:a="http://schemas.openxmlformats.org/drawingml/2006/main" name="eth_praesentation_16zu9_ETH8">
  <a:themeElements>
    <a:clrScheme name="ETH 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A96"/>
      </a:accent1>
      <a:accent2>
        <a:srgbClr val="298FA7"/>
      </a:accent2>
      <a:accent3>
        <a:srgbClr val="52A5B8"/>
      </a:accent3>
      <a:accent4>
        <a:srgbClr val="7ABAC8"/>
      </a:accent4>
      <a:accent5>
        <a:srgbClr val="A3CFD9"/>
      </a:accent5>
      <a:accent6>
        <a:srgbClr val="CCE4EA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8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007A96"/>
        </a:accent1>
        <a:accent2>
          <a:srgbClr val="298FA7"/>
        </a:accent2>
        <a:accent3>
          <a:srgbClr val="52A5B8"/>
        </a:accent3>
        <a:accent4>
          <a:srgbClr val="7ABAC8"/>
        </a:accent4>
        <a:accent5>
          <a:srgbClr val="A3CFD9"/>
        </a:accent5>
        <a:accent6>
          <a:srgbClr val="CCE4E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2A28C46A-3997-47D2-AC1E-57E62A89DBFA}"/>
    </a:ext>
  </a:extLst>
</a:theme>
</file>

<file path=ppt/theme/theme9.xml><?xml version="1.0" encoding="utf-8"?>
<a:theme xmlns:a="http://schemas.openxmlformats.org/drawingml/2006/main" name="eth_praesentation_16zu9_ETH9">
  <a:themeElements>
    <a:clrScheme name="ETH 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56013"/>
      </a:accent1>
      <a:accent2>
        <a:srgbClr val="A67939"/>
      </a:accent2>
      <a:accent3>
        <a:srgbClr val="B7935F"/>
      </a:accent3>
      <a:accent4>
        <a:srgbClr val="C8AC84"/>
      </a:accent4>
      <a:accent5>
        <a:srgbClr val="D9C6AA"/>
      </a:accent5>
      <a:accent6>
        <a:srgbClr val="EADFD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9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56013"/>
        </a:accent1>
        <a:accent2>
          <a:srgbClr val="A67939"/>
        </a:accent2>
        <a:accent3>
          <a:srgbClr val="B7935F"/>
        </a:accent3>
        <a:accent4>
          <a:srgbClr val="C8AC84"/>
        </a:accent4>
        <a:accent5>
          <a:srgbClr val="D9C6AA"/>
        </a:accent5>
        <a:accent6>
          <a:srgbClr val="EADFD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DD494187-604D-451F-A02A-E84B44D03BE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7BAA1DF1212447B75B1D2F74F107CF" ma:contentTypeVersion="2" ma:contentTypeDescription="Create a new document." ma:contentTypeScope="" ma:versionID="8fa928f791c9ad60dfadd4b109fe42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faabc5765df182e36866dbc834f0b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9601EB-10E3-42C9-B0A1-AB1AB28274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BDD2728-513B-4C02-B270-6A03CBE769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7F5ACA-0F01-441B-BB22-CECEC1FDEAC9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ID_Praesentation_EXTERN_blau_e</Template>
  <TotalTime>2584</TotalTime>
  <Words>2779</Words>
  <Application>Microsoft Macintosh PowerPoint</Application>
  <PresentationFormat>Custom</PresentationFormat>
  <Paragraphs>377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Calibri</vt:lpstr>
      <vt:lpstr>Courier New</vt:lpstr>
      <vt:lpstr>Wingdings</vt:lpstr>
      <vt:lpstr>eth_praesentation_16zu9_ETH1</vt:lpstr>
      <vt:lpstr>eth_praesentation_16zu9_ETH2</vt:lpstr>
      <vt:lpstr>eth_praesentation_16zu9_ETH3</vt:lpstr>
      <vt:lpstr>eth_praesentation_16zu9_ETH4</vt:lpstr>
      <vt:lpstr>eth_praesentation_16zu9_ETH5</vt:lpstr>
      <vt:lpstr>eth_praesentation_16zu9_ETH6</vt:lpstr>
      <vt:lpstr>eth_praesentation_16zu9_ETH7</vt:lpstr>
      <vt:lpstr>eth_praesentation_16zu9_ETH8</vt:lpstr>
      <vt:lpstr>eth_praesentation_16zu9_ETH9</vt:lpstr>
      <vt:lpstr>High Performance Computing for genomic applications Genomic data formats</vt:lpstr>
      <vt:lpstr>Genomic data formats</vt:lpstr>
      <vt:lpstr>Raw sequence data: fasta</vt:lpstr>
      <vt:lpstr>Raw sequencing data: fastq</vt:lpstr>
      <vt:lpstr>Fastq record structure</vt:lpstr>
      <vt:lpstr>PHRED scores</vt:lpstr>
      <vt:lpstr>Fastqc – per base sequence quality check</vt:lpstr>
      <vt:lpstr>Fastqc – per base sequence quality check</vt:lpstr>
      <vt:lpstr>What can be done with raw sequences</vt:lpstr>
      <vt:lpstr>Alignment formats - SAM</vt:lpstr>
      <vt:lpstr>Alignment formats - SAM</vt:lpstr>
      <vt:lpstr>SAM format – CIGAR strings</vt:lpstr>
      <vt:lpstr>Alignment formats - SAM</vt:lpstr>
      <vt:lpstr>Bitwise SAM flags</vt:lpstr>
      <vt:lpstr>Alignment formats - BAM</vt:lpstr>
      <vt:lpstr>What can be done with the alignments</vt:lpstr>
      <vt:lpstr>IGV browser</vt:lpstr>
      <vt:lpstr>Annotation formats – GTF/GFF</vt:lpstr>
      <vt:lpstr>Annotation formats – GTF/GFF</vt:lpstr>
      <vt:lpstr>Annotation formats</vt:lpstr>
      <vt:lpstr>Annotation repositories</vt:lpstr>
      <vt:lpstr>Genomic ranges formats: BED, WIG, bigWIG</vt:lpstr>
      <vt:lpstr>Genomic ranges formats: BED, WIG, bigWIG</vt:lpstr>
      <vt:lpstr>Variant Call Format - VCF</vt:lpstr>
      <vt:lpstr>Variant Call Format – VCF, example in IGV</vt:lpstr>
      <vt:lpstr>Variant Call Format – VCF, example in IGV</vt:lpstr>
      <vt:lpstr>Trends to watch GA4GH</vt:lpstr>
      <vt:lpstr>High Performance Computing for genomic applications Additional topic: cleaning and formatting the –omics data with AWK</vt:lpstr>
      <vt:lpstr>What is AWK?</vt:lpstr>
      <vt:lpstr>Why AWK is cool and useful?</vt:lpstr>
      <vt:lpstr>Why AWK is cool? – technically  </vt:lpstr>
      <vt:lpstr>Program structure</vt:lpstr>
      <vt:lpstr>However….</vt:lpstr>
      <vt:lpstr>Basics 1</vt:lpstr>
      <vt:lpstr>Basics 2</vt:lpstr>
      <vt:lpstr>Demo1</vt:lpstr>
      <vt:lpstr>Demo1</vt:lpstr>
      <vt:lpstr>Demo 2</vt:lpstr>
      <vt:lpstr>Demo 2</vt:lpstr>
      <vt:lpstr>Extras</vt:lpstr>
      <vt:lpstr>Extras</vt:lpstr>
      <vt:lpstr>Genomic formats…</vt:lpstr>
    </vt:vector>
  </TitlesOfParts>
  <Company>Hewlett-Packard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Samuel Fux</dc:creator>
  <cp:lastModifiedBy>Okoniewski  Michal (ID)</cp:lastModifiedBy>
  <cp:revision>89</cp:revision>
  <cp:lastPrinted>2013-06-08T11:22:51Z</cp:lastPrinted>
  <dcterms:created xsi:type="dcterms:W3CDTF">2017-10-18T13:56:35Z</dcterms:created>
  <dcterms:modified xsi:type="dcterms:W3CDTF">2024-12-11T15:46:39Z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0x010100527BAA1DF1212447B75B1D2F74F107CF</vt:lpwstr>
  </property>
</Properties>
</file>