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56"/>
  </p:notesMasterIdLst>
  <p:handoutMasterIdLst>
    <p:handoutMasterId r:id="rId57"/>
  </p:handoutMasterIdLst>
  <p:sldIdLst>
    <p:sldId id="297" r:id="rId13"/>
    <p:sldId id="268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4" r:id="rId26"/>
    <p:sldId id="29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5" r:id="rId35"/>
    <p:sldId id="296" r:id="rId36"/>
    <p:sldId id="298" r:id="rId37"/>
    <p:sldId id="299" r:id="rId38"/>
    <p:sldId id="300" r:id="rId39"/>
    <p:sldId id="293" r:id="rId40"/>
    <p:sldId id="301" r:id="rId41"/>
    <p:sldId id="272" r:id="rId42"/>
    <p:sldId id="302" r:id="rId43"/>
    <p:sldId id="274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271" r:id="rId55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0" autoAdjust="0"/>
    <p:restoredTop sz="94660"/>
  </p:normalViewPr>
  <p:slideViewPr>
    <p:cSldViewPr snapToObjects="1">
      <p:cViewPr varScale="1">
        <p:scale>
          <a:sx n="128" d="100"/>
          <a:sy n="128" d="100"/>
        </p:scale>
        <p:origin x="864" y="184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12.12.23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12.12.23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roadinstitute.github.io/picard/explain-flags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ga4gh.org/genomic-data-toolkit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nixshell.wordpress.com/2009/04/01/awk-one-liners/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84DF3-97FD-1E44-96D8-C21ED732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85B41-A4FB-C841-B569-E71CC9F2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BF0C8-F712-9142-B020-DD957E07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</a:t>
            </a:fld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695376-DD99-794F-9A24-4CBD1A2A1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035291"/>
              </p:ext>
            </p:extLst>
          </p:nvPr>
        </p:nvGraphicFramePr>
        <p:xfrm>
          <a:off x="329407" y="2348880"/>
          <a:ext cx="11528424" cy="2933700"/>
        </p:xfrm>
        <a:graphic>
          <a:graphicData uri="http://schemas.openxmlformats.org/drawingml/2006/table">
            <a:tbl>
              <a:tblPr/>
              <a:tblGrid>
                <a:gridCol w="5764212">
                  <a:extLst>
                    <a:ext uri="{9D8B030D-6E8A-4147-A177-3AD203B41FA5}">
                      <a16:colId xmlns:a16="http://schemas.microsoft.com/office/drawing/2014/main" val="2952076609"/>
                    </a:ext>
                  </a:extLst>
                </a:gridCol>
                <a:gridCol w="5764212">
                  <a:extLst>
                    <a:ext uri="{9D8B030D-6E8A-4147-A177-3AD203B41FA5}">
                      <a16:colId xmlns:a16="http://schemas.microsoft.com/office/drawing/2014/main" val="1205383403"/>
                    </a:ext>
                  </a:extLst>
                </a:gridCol>
              </a:tblGrid>
              <a:tr h="300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n-lt"/>
                        </a:rPr>
                        <a:t>HPC and Euler introduction</a:t>
                      </a:r>
                    </a:p>
                    <a:p>
                      <a:pPr algn="l"/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9:30-12:00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632171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effectLst/>
                          <a:latin typeface="+mn-lt"/>
                        </a:rPr>
                        <a:t>Lunch break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12:00-13:00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405338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n-lt"/>
                        </a:rPr>
                        <a:t>Genomic data and data formats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13:00-14:00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622432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n-lt"/>
                        </a:rPr>
                        <a:t>Genomic tools on the cluster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14:00-14:45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759885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effectLst/>
                          <a:latin typeface="+mn-lt"/>
                        </a:rPr>
                        <a:t>Hands-on exercises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15:00-16:00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177413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effectLst/>
                          <a:latin typeface="+mn-lt"/>
                        </a:rPr>
                        <a:t>Individual discussions and other topics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2000" dirty="0">
                          <a:effectLst/>
                          <a:latin typeface="+mn-lt"/>
                        </a:rPr>
                        <a:t>16:00-17:00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3245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51DD084D-A299-A848-937B-B7255A9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7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CH" altLang="en-C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CH" alt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C9207-E868-744B-9FAD-829DAC6CB408}"/>
              </a:ext>
            </a:extLst>
          </p:cNvPr>
          <p:cNvSpPr txBox="1"/>
          <p:nvPr/>
        </p:nvSpPr>
        <p:spPr>
          <a:xfrm>
            <a:off x="981051" y="980728"/>
            <a:ext cx="2924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Agenda for today</a:t>
            </a:r>
          </a:p>
        </p:txBody>
      </p:sp>
    </p:spTree>
    <p:extLst>
      <p:ext uri="{BB962C8B-B14F-4D97-AF65-F5344CB8AC3E}">
        <p14:creationId xmlns:p14="http://schemas.microsoft.com/office/powerpoint/2010/main" val="286065449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filtering and summaries (</a:t>
            </a:r>
            <a:r>
              <a:rPr lang="en-US" dirty="0" err="1"/>
              <a:t>picard</a:t>
            </a:r>
            <a:r>
              <a:rPr lang="en-US" dirty="0"/>
              <a:t>/</a:t>
            </a:r>
            <a:r>
              <a:rPr lang="en-US" dirty="0" err="1"/>
              <a:t>htsjdk</a:t>
            </a:r>
            <a:r>
              <a:rPr lang="en-US" dirty="0"/>
              <a:t>,…)</a:t>
            </a:r>
          </a:p>
          <a:p>
            <a:r>
              <a:rPr lang="en-US" dirty="0"/>
              <a:t>Trimming (</a:t>
            </a:r>
            <a:r>
              <a:rPr lang="en-US" dirty="0" err="1"/>
              <a:t>cutadapt</a:t>
            </a:r>
            <a:r>
              <a:rPr lang="en-US" dirty="0"/>
              <a:t>, </a:t>
            </a:r>
            <a:r>
              <a:rPr lang="en-US" dirty="0" err="1"/>
              <a:t>trimmomatic</a:t>
            </a:r>
            <a:r>
              <a:rPr lang="en-US" dirty="0"/>
              <a:t>,…)</a:t>
            </a:r>
          </a:p>
          <a:p>
            <a:r>
              <a:rPr lang="en-US" dirty="0"/>
              <a:t>Alignment (bowtie, </a:t>
            </a:r>
            <a:r>
              <a:rPr lang="en-US" dirty="0" err="1"/>
              <a:t>bwa</a:t>
            </a:r>
            <a:r>
              <a:rPr lang="en-US" dirty="0"/>
              <a:t>, </a:t>
            </a:r>
            <a:r>
              <a:rPr lang="en-US" dirty="0" err="1"/>
              <a:t>SHRiMP</a:t>
            </a:r>
            <a:r>
              <a:rPr lang="en-US" dirty="0"/>
              <a:t>, STAR,…)</a:t>
            </a:r>
          </a:p>
          <a:p>
            <a:r>
              <a:rPr lang="en-US" dirty="0"/>
              <a:t>De-novo assembly (Trinity, velvet, SPADES, </a:t>
            </a:r>
            <a:r>
              <a:rPr lang="en-US" dirty="0" err="1"/>
              <a:t>SOAPdenovo</a:t>
            </a:r>
            <a:r>
              <a:rPr lang="en-US" dirty="0"/>
              <a:t>…)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raw sequences</a:t>
            </a:r>
          </a:p>
        </p:txBody>
      </p:sp>
    </p:spTree>
    <p:extLst>
      <p:ext uri="{BB962C8B-B14F-4D97-AF65-F5344CB8AC3E}">
        <p14:creationId xmlns:p14="http://schemas.microsoft.com/office/powerpoint/2010/main" val="307804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samtools.github.io</a:t>
            </a:r>
            <a:r>
              <a:rPr lang="en-US" dirty="0"/>
              <a:t>/</a:t>
            </a:r>
            <a:r>
              <a:rPr lang="en-US" dirty="0" err="1"/>
              <a:t>hts</a:t>
            </a:r>
            <a:r>
              <a:rPr lang="en-US" dirty="0"/>
              <a:t>-specs/SAMv1.pdf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2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7" y="2708920"/>
            <a:ext cx="7316201" cy="30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10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3216" y="1988840"/>
            <a:ext cx="11537950" cy="4210046"/>
          </a:xfrm>
        </p:spPr>
        <p:txBody>
          <a:bodyPr/>
          <a:lstStyle/>
          <a:p>
            <a:r>
              <a:rPr lang="en-US" dirty="0"/>
              <a:t>Fields of a record in SAM format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32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4218" r="6288"/>
          <a:stretch/>
        </p:blipFill>
        <p:spPr>
          <a:xfrm>
            <a:off x="980377" y="2780928"/>
            <a:ext cx="973126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121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Example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: 26M987N22M1S</a:t>
            </a:r>
            <a:r>
              <a:rPr lang="de-DE" dirty="0">
                <a:latin typeface="Courier New"/>
                <a:cs typeface="Courier New"/>
              </a:rPr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format </a:t>
            </a:r>
            <a:r>
              <a:rPr lang="mr-IN" dirty="0"/>
              <a:t>–</a:t>
            </a:r>
            <a:r>
              <a:rPr lang="en-US" dirty="0"/>
              <a:t> CIGAR strings</a:t>
            </a:r>
          </a:p>
        </p:txBody>
      </p:sp>
      <p:pic>
        <p:nvPicPr>
          <p:cNvPr id="7" name="Picture 6" descr="Screen Shot 2015-09-22 at 18.4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2852936"/>
            <a:ext cx="8509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07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40768"/>
            <a:ext cx="9164811" cy="4785395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</a:t>
            </a:r>
            <a:r>
              <a:rPr lang="en-US" sz="800" dirty="0" err="1">
                <a:latin typeface="Courier New"/>
                <a:cs typeface="Courier New"/>
              </a:rPr>
              <a:t>SN:chrM</a:t>
            </a:r>
            <a:r>
              <a:rPr lang="en-US" sz="800" dirty="0">
                <a:latin typeface="Courier New"/>
                <a:cs typeface="Courier New"/>
              </a:rPr>
              <a:t> LN:16571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SN:chr1 LN:249250621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SN:chr2 LN:243199373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SN:chr3 LN:198022430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SRR1012931.32   0       chr12   52632509        255     1S48M   *       0       0       NGTGGATGCCCTGAATGATGAGATCAACTTCCTCAGGACCCTCAATGAG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BP\</a:t>
            </a:r>
            <a:r>
              <a:rPr lang="en-US" sz="800" dirty="0" err="1">
                <a:latin typeface="Courier New"/>
                <a:cs typeface="Courier New"/>
              </a:rPr>
              <a:t>cceeegggggiiiiiihiihihiiiiiiiiiiiihiiibghhiiii</a:t>
            </a:r>
            <a:r>
              <a:rPr lang="en-US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SRR1012931.33   16      chr16   88925155        255     48M1S   *       0       0       GGAGCTGTACCTGGGCCTGCTCTACCCCACGGAGGACTACAAGGTATAC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</a:t>
            </a:r>
            <a:r>
              <a:rPr lang="en-US" sz="800" dirty="0" err="1">
                <a:latin typeface="Courier New"/>
                <a:cs typeface="Courier New"/>
              </a:rPr>
              <a:t>iiiihhheciiiiiiiiihiihgeiiiihhiiiiiigggggeeeeebab</a:t>
            </a:r>
            <a:r>
              <a:rPr lang="en-US" sz="800" dirty="0">
                <a:latin typeface="Courier New"/>
                <a:cs typeface="Courier New"/>
              </a:rPr>
              <a:t>       NH:i:1  HI:i:1  AS:i:45 nM:i:1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SRR1012931.34   16      chr17   60111322        255     24M1478N24M1S   *       0       0       TTAGTCCAAATGGGCATAAGATAACTTGAAATGGGCTATTAGACTGTTN       </a:t>
            </a:r>
            <a:r>
              <a:rPr lang="fi-FI" sz="800" dirty="0" err="1">
                <a:latin typeface="Courier New"/>
                <a:cs typeface="Courier New"/>
              </a:rPr>
              <a:t>iiiiiiiiiiiigebihiiiihhhiiiiiiiiiiiigggggeceec</a:t>
            </a:r>
            <a:r>
              <a:rPr lang="fi-FI" sz="800" dirty="0">
                <a:latin typeface="Courier New"/>
                <a:cs typeface="Courier New"/>
              </a:rPr>
              <a:t>\SB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SRR1012931.35   16      chr20   20031227        255     43M6S   *       0       0       CAGCAGTTATCTGTACCTCAGCCGGGGCTTTGTTTTTCACCTTGGCCAN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fhfhhghehiiighfghgfhhgfhhgbfhihdihihgc`feccecaYPB</a:t>
            </a:r>
            <a:r>
              <a:rPr lang="fi-FI" sz="800" dirty="0">
                <a:latin typeface="Courier New"/>
                <a:cs typeface="Courier New"/>
              </a:rPr>
              <a:t>       NH:i:1  HI:i:1  AS:i:42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SRR1012931.36   0       chr3    48680414        255     49M     *       0       0       GCCTTGCCTCCTCAGGCGCTGCCTTCCTGCCCAGACAGGCTGGCATCCA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bbbeeeeeggggghfgbfgfhiiiihihhihiffcghiiihiiifgiih</a:t>
            </a:r>
            <a:r>
              <a:rPr lang="fi-FI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SRR1012931.37   16      </a:t>
            </a:r>
            <a:r>
              <a:rPr lang="de-DE" sz="800" dirty="0" err="1">
                <a:latin typeface="Courier New"/>
                <a:cs typeface="Courier New"/>
              </a:rPr>
              <a:t>chrX</a:t>
            </a:r>
            <a:r>
              <a:rPr lang="de-DE" sz="800" dirty="0">
                <a:latin typeface="Courier New"/>
                <a:cs typeface="Courier New"/>
              </a:rPr>
              <a:t>    70510616        255     </a:t>
            </a:r>
            <a:r>
              <a:rPr lang="de-DE" sz="800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26M987N22M1S</a:t>
            </a:r>
            <a:r>
              <a:rPr lang="de-DE" sz="800" dirty="0">
                <a:latin typeface="Courier New"/>
                <a:cs typeface="Courier New"/>
              </a:rPr>
              <a:t>    *       0       0       AAATGGGCAACAGGCCAGCAGCCAAAATGAAGGCTTGACTATTGACCTN       </a:t>
            </a:r>
            <a:r>
              <a:rPr lang="de-DE" sz="800" dirty="0" err="1">
                <a:latin typeface="Courier New"/>
                <a:cs typeface="Courier New"/>
              </a:rPr>
              <a:t>ihg`fagfafcgf</a:t>
            </a:r>
            <a:r>
              <a:rPr lang="de-DE" sz="800" dirty="0">
                <a:latin typeface="Courier New"/>
                <a:cs typeface="Courier New"/>
              </a:rPr>
              <a:t>\</a:t>
            </a:r>
            <a:r>
              <a:rPr lang="de-DE" sz="800" dirty="0" err="1">
                <a:latin typeface="Courier New"/>
                <a:cs typeface="Courier New"/>
              </a:rPr>
              <a:t>gggeigfeifhhhhfhiiiiiigggggcccaa</a:t>
            </a:r>
            <a:r>
              <a:rPr lang="de-DE" sz="800" dirty="0">
                <a:latin typeface="Courier New"/>
                <a:cs typeface="Courier New"/>
              </a:rPr>
              <a:t>\PB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SRR1012931.38   0       chr5    139928964       255     1S48M   *       0       0       NTGACTTGTTAGTTCCAGGCCTCCTTTAGTTCTGAGGCAGCTAGACCAG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BP\</a:t>
            </a:r>
            <a:r>
              <a:rPr lang="de-DE" sz="800" dirty="0" err="1">
                <a:latin typeface="Courier New"/>
                <a:cs typeface="Courier New"/>
              </a:rPr>
              <a:t>cceeegggggiiiiihiiiiiiiifhhihiiggfghhhihiiiihg</a:t>
            </a:r>
            <a:r>
              <a:rPr lang="de-DE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SRR1012931.39   16      chr11   6477532 255     49M     *       0       0       CGGAAGACGAGCTCATCCTCAATTGGGTTGTCCTTTCGTTTGCCGCCTG       </a:t>
            </a:r>
            <a:r>
              <a:rPr lang="de-DE" sz="800" dirty="0" err="1">
                <a:latin typeface="Courier New"/>
                <a:cs typeface="Courier New"/>
              </a:rPr>
              <a:t>eegggggiihgiffffiihhiiiiiiiiiihghiiigggggeeeeebbb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SRR1012931.40   0       chr2    3502293 255     49M     *       0       0       GTGGGAGCTCTTCCCCCTACCACTCCCCACCCCAAGGCATCATTTTGGA       </a:t>
            </a:r>
            <a:r>
              <a:rPr lang="de-DE" sz="800" dirty="0" err="1">
                <a:latin typeface="Courier New"/>
                <a:cs typeface="Courier New"/>
              </a:rPr>
              <a:t>bbbeeeeegggggiiiiiiiiiihiiiihiiii_efffffhhihhiehc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SRR1012931.41   0       chr8    38099785        255     49M     *       0       0       GTTTCCTTGAACTTGCTACAGACACATTTTAAGAAAGCCCAAGAAAATC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babeeeeeggggghiiiiiiiiiiiiiiiiihhiiiiiiiiiiiiihgh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SRR1012931.42   0       chr1    175891126       3       49M     *       0       0       CTGTACTGGAGCCACCCGCGAAAATTCGGCCAGGGTTCTCGCTCTTGTC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bbbeeeeegggggiihiiiheihhgighiiiihiihiiiiiihfgggcd</a:t>
            </a:r>
            <a:r>
              <a:rPr lang="de-DE" sz="800" dirty="0">
                <a:latin typeface="Courier New"/>
                <a:cs typeface="Courier New"/>
              </a:rPr>
              <a:t>       NH:i:2  HI:i:1  AS:i:48 nM:i:0</a:t>
            </a:r>
          </a:p>
        </p:txBody>
      </p:sp>
    </p:spTree>
    <p:extLst>
      <p:ext uri="{BB962C8B-B14F-4D97-AF65-F5344CB8AC3E}">
        <p14:creationId xmlns:p14="http://schemas.microsoft.com/office/powerpoint/2010/main" val="16679556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CD6879-D635-DC43-B22A-7DFA4084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34" y="1592714"/>
            <a:ext cx="11537950" cy="421004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https://broadinstitute.github.io/picard/explain-flags.html</a:t>
            </a: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3BFFF-C699-FF44-9BEA-64FE880A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CF59B-4209-1B49-8C3D-CA6DFE65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F749B-BD46-9143-BF4D-5460288D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6EDFAC-5B60-AF44-A6AA-56CEB7CF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Bitwise SAM flags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1335C-BB90-2541-9F89-D5D5820E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5" y="2141699"/>
            <a:ext cx="5976664" cy="4524516"/>
          </a:xfrm>
          <a:prstGeom prst="rect">
            <a:avLst/>
          </a:prstGeom>
        </p:spPr>
      </p:pic>
      <p:pic>
        <p:nvPicPr>
          <p:cNvPr id="10" name="Picture 9" descr="A picture containing text, meter, device, clock&#10;&#10;Description automatically generated">
            <a:extLst>
              <a:ext uri="{FF2B5EF4-FFF2-40B4-BE49-F238E27FC236}">
                <a16:creationId xmlns:a16="http://schemas.microsoft.com/office/drawing/2014/main" id="{5EE9A961-1B02-FA47-A141-9996A735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21" y="3592756"/>
            <a:ext cx="4114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22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BGZF compressed SAM</a:t>
            </a:r>
          </a:p>
          <a:p>
            <a:r>
              <a:rPr lang="en-US" dirty="0"/>
              <a:t>Indexed with R-tree (BAI file)</a:t>
            </a:r>
          </a:p>
          <a:p>
            <a:r>
              <a:rPr lang="en-US" dirty="0"/>
              <a:t>BAM and BAI must be placed together</a:t>
            </a:r>
          </a:p>
          <a:p>
            <a:r>
              <a:rPr lang="en-US" dirty="0"/>
              <a:t>BAM files may be viewed in the IGV browser</a:t>
            </a:r>
          </a:p>
          <a:p>
            <a:r>
              <a:rPr lang="en-US" dirty="0"/>
              <a:t>Other formats available: CRAM, ADAM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BAM</a:t>
            </a:r>
          </a:p>
        </p:txBody>
      </p:sp>
    </p:spTree>
    <p:extLst>
      <p:ext uri="{BB962C8B-B14F-4D97-AF65-F5344CB8AC3E}">
        <p14:creationId xmlns:p14="http://schemas.microsoft.com/office/powerpoint/2010/main" val="158777530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 formats (</a:t>
            </a:r>
            <a:r>
              <a:rPr lang="en-US" dirty="0" err="1"/>
              <a:t>samtools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www.htslib.org</a:t>
            </a:r>
            <a:r>
              <a:rPr lang="en-US" dirty="0"/>
              <a:t>/</a:t>
            </a:r>
          </a:p>
          <a:p>
            <a:r>
              <a:rPr lang="en-US" dirty="0"/>
              <a:t>Genomic feature extraction</a:t>
            </a:r>
          </a:p>
          <a:p>
            <a:pPr lvl="1"/>
            <a:r>
              <a:rPr lang="en-US" dirty="0"/>
              <a:t>Variant calling (</a:t>
            </a:r>
            <a:r>
              <a:rPr lang="en-US" dirty="0" err="1"/>
              <a:t>samtools</a:t>
            </a:r>
            <a:r>
              <a:rPr lang="en-US" dirty="0"/>
              <a:t> pileup, GATK,…)</a:t>
            </a:r>
          </a:p>
          <a:p>
            <a:pPr lvl="1"/>
            <a:r>
              <a:rPr lang="en-US" dirty="0"/>
              <a:t>Counting reads according to annotations (</a:t>
            </a:r>
            <a:r>
              <a:rPr lang="en-US" dirty="0" err="1"/>
              <a:t>HTSeq</a:t>
            </a:r>
            <a:r>
              <a:rPr lang="en-US" dirty="0"/>
              <a:t>, </a:t>
            </a:r>
            <a:r>
              <a:rPr lang="en-US" dirty="0" err="1"/>
              <a:t>featureCount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Junction and isoform discovery (cufflinks, MISO,…)</a:t>
            </a:r>
          </a:p>
          <a:p>
            <a:r>
              <a:rPr lang="en-US" dirty="0"/>
              <a:t>Visualization (IGV,… 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the alignments</a:t>
            </a:r>
          </a:p>
        </p:txBody>
      </p:sp>
    </p:spTree>
    <p:extLst>
      <p:ext uri="{BB962C8B-B14F-4D97-AF65-F5344CB8AC3E}">
        <p14:creationId xmlns:p14="http://schemas.microsoft.com/office/powerpoint/2010/main" val="196694022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 browser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4065" b="4065"/>
          <a:stretch>
            <a:fillRect/>
          </a:stretch>
        </p:blipFill>
        <p:spPr>
          <a:xfrm>
            <a:off x="1629123" y="1484784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8644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err="1"/>
              <a:t>seqname</a:t>
            </a:r>
            <a:r>
              <a:rPr lang="en-US" sz="1800" dirty="0"/>
              <a:t> - name of the chromosome or scaffold; chromosome names can be given with or without the '</a:t>
            </a:r>
            <a:r>
              <a:rPr lang="en-US" sz="1800" dirty="0" err="1"/>
              <a:t>chr</a:t>
            </a:r>
            <a:r>
              <a:rPr lang="en-US" sz="1800" dirty="0"/>
              <a:t>' prefix. </a:t>
            </a:r>
            <a:r>
              <a:rPr lang="en-US" sz="1800" b="1" dirty="0"/>
              <a:t>Important note</a:t>
            </a:r>
            <a:r>
              <a:rPr lang="en-US" sz="1800" dirty="0"/>
              <a:t>: the </a:t>
            </a:r>
            <a:r>
              <a:rPr lang="en-US" sz="1800" dirty="0" err="1"/>
              <a:t>seqname</a:t>
            </a:r>
            <a:r>
              <a:rPr lang="en-US" sz="1800" dirty="0"/>
              <a:t> must be one used within </a:t>
            </a:r>
            <a:r>
              <a:rPr lang="en-US" sz="1800" dirty="0" err="1"/>
              <a:t>Ensembl</a:t>
            </a:r>
            <a:r>
              <a:rPr lang="en-US" sz="1800" dirty="0"/>
              <a:t>, i.e. a standard chromosome name or an </a:t>
            </a:r>
            <a:r>
              <a:rPr lang="en-US" sz="1800" dirty="0" err="1"/>
              <a:t>Ensembl</a:t>
            </a:r>
            <a:r>
              <a:rPr lang="en-US" sz="1800" dirty="0"/>
              <a:t> identifier such as a scaffold ID, without any additional content such as species or assembly. See the example GFF output below.</a:t>
            </a:r>
          </a:p>
          <a:p>
            <a:r>
              <a:rPr lang="en-US" sz="1800" b="1" dirty="0"/>
              <a:t>source</a:t>
            </a:r>
            <a:r>
              <a:rPr lang="en-US" sz="1800" dirty="0"/>
              <a:t> - name of the program that generated this feature, or the data source (database or project name)</a:t>
            </a:r>
          </a:p>
          <a:p>
            <a:r>
              <a:rPr lang="en-US" sz="1800" b="1" dirty="0"/>
              <a:t>feature</a:t>
            </a:r>
            <a:r>
              <a:rPr lang="en-US" sz="1800" dirty="0"/>
              <a:t> - feature type name, e.g. Gene, Variation, Similarity</a:t>
            </a:r>
          </a:p>
          <a:p>
            <a:r>
              <a:rPr lang="en-US" sz="1800" b="1" dirty="0"/>
              <a:t>start</a:t>
            </a:r>
            <a:r>
              <a:rPr lang="en-US" sz="1800" dirty="0"/>
              <a:t> - Start position of the feature, with sequence numbering starting at 1.</a:t>
            </a:r>
          </a:p>
          <a:p>
            <a:r>
              <a:rPr lang="en-US" sz="1800" b="1" dirty="0"/>
              <a:t>end</a:t>
            </a:r>
            <a:r>
              <a:rPr lang="en-US" sz="1800" dirty="0"/>
              <a:t> - End position of the feature, with sequence numbering starting at 1.</a:t>
            </a:r>
          </a:p>
          <a:p>
            <a:r>
              <a:rPr lang="en-US" sz="1800" b="1" dirty="0"/>
              <a:t>score</a:t>
            </a:r>
            <a:r>
              <a:rPr lang="en-US" sz="1800" dirty="0"/>
              <a:t> - A floating point value.</a:t>
            </a:r>
          </a:p>
          <a:p>
            <a:r>
              <a:rPr lang="en-US" sz="1800" b="1" dirty="0"/>
              <a:t>strand</a:t>
            </a:r>
            <a:r>
              <a:rPr lang="en-US" sz="1800" dirty="0"/>
              <a:t> - defined as + (forward) or - (reverse).</a:t>
            </a:r>
          </a:p>
          <a:p>
            <a:r>
              <a:rPr lang="en-US" sz="1800" b="1" dirty="0"/>
              <a:t>frame</a:t>
            </a:r>
            <a:r>
              <a:rPr lang="en-US" sz="1800" dirty="0"/>
              <a:t> - One of '0', '1' or '2'. '0' indicates that the first base of the feature is the first base of a codon, '1' that the second base is the first base of a codon, and so on..</a:t>
            </a:r>
          </a:p>
          <a:p>
            <a:r>
              <a:rPr lang="en-US" sz="1800" b="1" dirty="0"/>
              <a:t>attribute</a:t>
            </a:r>
            <a:r>
              <a:rPr lang="en-US" sz="1800" dirty="0"/>
              <a:t> – (column 9) A semicolon-separated list of tag-value pairs, providing additional information about each feature.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</p:spTree>
    <p:extLst>
      <p:ext uri="{BB962C8B-B14F-4D97-AF65-F5344CB8AC3E}">
        <p14:creationId xmlns:p14="http://schemas.microsoft.com/office/powerpoint/2010/main" val="12784460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siscourses.ethz.ch</a:t>
            </a:r>
            <a:r>
              <a:rPr lang="en-GB" dirty="0"/>
              <a:t>/hpc_genomics_2023dbsse_basic/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pl-PL" b="0" dirty="0" err="1"/>
              <a:t>Genomic</a:t>
            </a:r>
            <a:r>
              <a:rPr lang="pl-PL" b="0" dirty="0"/>
              <a:t> data </a:t>
            </a:r>
            <a:r>
              <a:rPr lang="pl-PL" b="0" dirty="0" err="1"/>
              <a:t>formats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7035" y="1611152"/>
            <a:ext cx="9380835" cy="442108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96166204        96166448        .       +       2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"ENSMUSP00000035423";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96166204        96167434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96166296        96166395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"ENSMUST00000140952";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"0610040B09Rik-002";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"TSS16113";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stop_codon</a:t>
            </a:r>
            <a:r>
              <a:rPr lang="en-US" sz="3100" dirty="0">
                <a:latin typeface="Courier New"/>
                <a:cs typeface="Courier New"/>
              </a:rPr>
              <a:t>      96166449        96166451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96168051        96168224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"ENSMUST00000150698";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"TSS73537";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96177998        96180537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   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"ENSMUSG00000092205";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"ENSMUST00000173319";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"ENSMUSG00000065519";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"ENSMUST00000083585";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"Mir10a-201";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96180084        96180537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"ENSMUSP00000048002";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start_codon</a:t>
            </a:r>
            <a:r>
              <a:rPr lang="en-US" sz="3100" dirty="0">
                <a:latin typeface="Courier New"/>
                <a:cs typeface="Courier New"/>
              </a:rPr>
              <a:t>     96180084        96180086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018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“dialects” of those formats</a:t>
            </a:r>
          </a:p>
          <a:p>
            <a:pPr lvl="1"/>
            <a:r>
              <a:rPr lang="en-US" dirty="0"/>
              <a:t>In particular they differ on the structure of field 9</a:t>
            </a:r>
          </a:p>
          <a:p>
            <a:r>
              <a:rPr lang="en-US" dirty="0"/>
              <a:t>Conversion is not always possible</a:t>
            </a:r>
          </a:p>
          <a:p>
            <a:r>
              <a:rPr lang="en-US" dirty="0"/>
              <a:t>GFF2 &lt; GTF &lt; GFF3</a:t>
            </a:r>
          </a:p>
          <a:p>
            <a:r>
              <a:rPr lang="en-US" dirty="0"/>
              <a:t>Parsing or filtering often needed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</a:t>
            </a:r>
          </a:p>
        </p:txBody>
      </p:sp>
    </p:spTree>
    <p:extLst>
      <p:ext uri="{BB962C8B-B14F-4D97-AF65-F5344CB8AC3E}">
        <p14:creationId xmlns:p14="http://schemas.microsoft.com/office/powerpoint/2010/main" val="83944334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repositories</a:t>
            </a:r>
          </a:p>
        </p:txBody>
      </p:sp>
      <p:pic>
        <p:nvPicPr>
          <p:cNvPr id="6" name="Picture 5" descr="Screen Shot 2015-09-22 at 19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38" y="1084141"/>
            <a:ext cx="4817128" cy="3342200"/>
          </a:xfrm>
          <a:prstGeom prst="rect">
            <a:avLst/>
          </a:prstGeom>
        </p:spPr>
      </p:pic>
      <p:pic>
        <p:nvPicPr>
          <p:cNvPr id="7" name="Picture 6" descr="Screen Shot 2015-09-22 at 19.1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73" y="2019206"/>
            <a:ext cx="4389950" cy="3192959"/>
          </a:xfrm>
          <a:prstGeom prst="rect">
            <a:avLst/>
          </a:prstGeom>
        </p:spPr>
      </p:pic>
      <p:pic>
        <p:nvPicPr>
          <p:cNvPr id="8" name="Picture 7" descr="Screen Shot 2015-09-22 at 19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71" y="2829504"/>
            <a:ext cx="4390932" cy="3193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4ED21-5BB5-244F-A56D-14400CEEE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9"/>
            <a:ext cx="12187238" cy="68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632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F51AAF-56D5-C347-9969-999A0E20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85" y="1340768"/>
            <a:ext cx="850842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40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EBAA59B-0445-BF47-82F6-F2AC9B0E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2348880"/>
            <a:ext cx="1134074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195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- VCF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7108B83-5299-A945-A6A5-E26CE8CD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9" y="2168091"/>
            <a:ext cx="11643764" cy="2485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158DE-CE12-3E4F-9A6E-BE30F9EBF7AE}"/>
              </a:ext>
            </a:extLst>
          </p:cNvPr>
          <p:cNvSpPr txBox="1"/>
          <p:nvPr/>
        </p:nvSpPr>
        <p:spPr>
          <a:xfrm>
            <a:off x="909043" y="4797152"/>
            <a:ext cx="912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Specification:      </a:t>
            </a:r>
            <a:r>
              <a:rPr lang="en-GB" sz="2400" dirty="0"/>
              <a:t>https://</a:t>
            </a:r>
            <a:r>
              <a:rPr lang="en-GB" sz="2400" dirty="0" err="1"/>
              <a:t>samtools.github.io</a:t>
            </a:r>
            <a:r>
              <a:rPr lang="en-GB" sz="2400" dirty="0"/>
              <a:t>/</a:t>
            </a:r>
            <a:r>
              <a:rPr lang="en-GB" sz="2400" dirty="0" err="1"/>
              <a:t>hts</a:t>
            </a:r>
            <a:r>
              <a:rPr lang="en-GB" sz="2400" dirty="0"/>
              <a:t>-specs/VCFv4.2.pdf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91333238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DC42F-64E9-7746-B02F-B65BCC1F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990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DBCA247-007C-C640-B6FB-BA03C778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763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C5E758-653E-CA4A-98BA-9558875F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24064"/>
            <a:ext cx="11537950" cy="4210046"/>
          </a:xfrm>
        </p:spPr>
        <p:txBody>
          <a:bodyPr/>
          <a:lstStyle/>
          <a:p>
            <a:r>
              <a:rPr lang="de-DE" dirty="0"/>
              <a:t>GA4GH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genomic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like W3C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</a:t>
            </a:r>
          </a:p>
          <a:p>
            <a:endParaRPr lang="de-DE" dirty="0"/>
          </a:p>
          <a:p>
            <a:pPr lvl="1"/>
            <a:r>
              <a:rPr lang="de-DE" dirty="0"/>
              <a:t>Work </a:t>
            </a:r>
            <a:r>
              <a:rPr lang="de-DE" dirty="0" err="1"/>
              <a:t>streams</a:t>
            </a:r>
            <a:r>
              <a:rPr lang="de-DE" dirty="0"/>
              <a:t>: </a:t>
            </a:r>
            <a:r>
              <a:rPr lang="de-DE" dirty="0" err="1"/>
              <a:t>cloud</a:t>
            </a:r>
            <a:r>
              <a:rPr lang="de-DE" dirty="0"/>
              <a:t>, </a:t>
            </a:r>
            <a:r>
              <a:rPr lang="de-DE" dirty="0" err="1"/>
              <a:t>regulatory</a:t>
            </a:r>
            <a:r>
              <a:rPr lang="de-DE" dirty="0"/>
              <a:t>, </a:t>
            </a:r>
            <a:r>
              <a:rPr lang="de-DE" dirty="0" err="1"/>
              <a:t>clinical</a:t>
            </a:r>
            <a:r>
              <a:rPr lang="de-DE" dirty="0"/>
              <a:t>, </a:t>
            </a:r>
            <a:r>
              <a:rPr lang="de-DE" dirty="0" err="1"/>
              <a:t>scaling</a:t>
            </a:r>
            <a:r>
              <a:rPr lang="de-DE" dirty="0"/>
              <a:t>, </a:t>
            </a:r>
            <a:r>
              <a:rPr lang="de-DE" dirty="0" err="1"/>
              <a:t>security</a:t>
            </a:r>
            <a:r>
              <a:rPr lang="de-DE" dirty="0"/>
              <a:t>… </a:t>
            </a:r>
          </a:p>
          <a:p>
            <a:pPr lvl="1"/>
            <a:r>
              <a:rPr lang="de-DE" dirty="0"/>
              <a:t>Driver </a:t>
            </a:r>
            <a:r>
              <a:rPr lang="de-DE" dirty="0" err="1"/>
              <a:t>projects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Annual </a:t>
            </a:r>
            <a:r>
              <a:rPr lang="de-DE" dirty="0" err="1"/>
              <a:t>conference</a:t>
            </a:r>
            <a:endParaRPr lang="de-DE" dirty="0"/>
          </a:p>
          <a:p>
            <a:pPr lvl="1"/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“</a:t>
            </a:r>
          </a:p>
          <a:p>
            <a:pPr lvl="1"/>
            <a:endParaRPr lang="de-DE" dirty="0"/>
          </a:p>
          <a:p>
            <a:r>
              <a:rPr lang="de-DE" dirty="0"/>
              <a:t>Genomic data toolkit</a:t>
            </a:r>
            <a:endParaRPr lang="de-CH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de-CH" dirty="0">
                <a:hlinkClick r:id="rId2"/>
              </a:rPr>
              <a:t>https://www.ga4gh.org/genomic-data-toolkit/</a:t>
            </a:r>
            <a:endParaRPr lang="de-CH" dirty="0"/>
          </a:p>
          <a:p>
            <a:pPr lvl="1"/>
            <a:r>
              <a:rPr lang="de-CH" dirty="0"/>
              <a:t>a mix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formats</a:t>
            </a:r>
            <a:r>
              <a:rPr lang="de-CH" dirty="0"/>
              <a:t>	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to watch GA4GH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79C0B-DE1F-6B4E-A141-4CB3AC1D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47" y="4077072"/>
            <a:ext cx="3810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0872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en-GB" sz="2800" b="0" dirty="0"/>
              <a:t>Additional topic: cleaning and formatting the –omics data with </a:t>
            </a:r>
            <a:r>
              <a:rPr lang="pl-PL" sz="2800" b="0" dirty="0"/>
              <a:t>AWK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316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</a:t>
            </a:r>
          </a:p>
          <a:p>
            <a:pPr lvl="1"/>
            <a:r>
              <a:rPr lang="en-US" dirty="0"/>
              <a:t>f</a:t>
            </a:r>
            <a:r>
              <a:rPr lang="en-US"/>
              <a:t>asta</a:t>
            </a:r>
            <a:r>
              <a:rPr lang="en-US" dirty="0"/>
              <a:t>, </a:t>
            </a:r>
            <a:r>
              <a:rPr lang="en-US" dirty="0" err="1"/>
              <a:t>fastq</a:t>
            </a:r>
            <a:endParaRPr lang="en-US" dirty="0"/>
          </a:p>
          <a:p>
            <a:r>
              <a:rPr lang="en-US" dirty="0"/>
              <a:t>alignment formats</a:t>
            </a:r>
          </a:p>
          <a:p>
            <a:pPr lvl="1"/>
            <a:r>
              <a:rPr lang="en-US" dirty="0"/>
              <a:t>SAM,  BAM, CRAM</a:t>
            </a:r>
          </a:p>
          <a:p>
            <a:r>
              <a:rPr lang="en-US" dirty="0"/>
              <a:t>Variant description</a:t>
            </a:r>
          </a:p>
          <a:p>
            <a:pPr lvl="1"/>
            <a:r>
              <a:rPr lang="en-US" dirty="0"/>
              <a:t>VCF, BCF</a:t>
            </a:r>
          </a:p>
          <a:p>
            <a:r>
              <a:rPr lang="en-US" dirty="0"/>
              <a:t>Annotation</a:t>
            </a:r>
          </a:p>
          <a:p>
            <a:pPr lvl="1"/>
            <a:r>
              <a:rPr lang="en-US" dirty="0"/>
              <a:t>GTF, GFF</a:t>
            </a:r>
          </a:p>
          <a:p>
            <a:r>
              <a:rPr lang="en-US" dirty="0"/>
              <a:t>Genomic ranges</a:t>
            </a:r>
          </a:p>
          <a:p>
            <a:pPr lvl="1"/>
            <a:r>
              <a:rPr lang="en-US" dirty="0"/>
              <a:t>BED, WIG, </a:t>
            </a:r>
            <a:r>
              <a:rPr lang="en-US" dirty="0" err="1"/>
              <a:t>bigWIG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 formats</a:t>
            </a:r>
          </a:p>
        </p:txBody>
      </p:sp>
    </p:spTree>
    <p:extLst>
      <p:ext uri="{BB962C8B-B14F-4D97-AF65-F5344CB8AC3E}">
        <p14:creationId xmlns:p14="http://schemas.microsoft.com/office/powerpoint/2010/main" val="171046407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programming/scripting language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ancient – developed ca 1977 BC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Created by </a:t>
            </a:r>
            <a:r>
              <a:rPr lang="en-US" b="1" dirty="0"/>
              <a:t>Brian Kernighan </a:t>
            </a:r>
            <a:r>
              <a:rPr lang="en-US" dirty="0"/>
              <a:t>– also known for C and Unix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AWK?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31" y="1484784"/>
            <a:ext cx="20577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196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works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works quickly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does the job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 and useful?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55" y="1508966"/>
            <a:ext cx="215858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710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2080793"/>
            <a:ext cx="11537950" cy="4210046"/>
          </a:xfrm>
        </p:spPr>
        <p:txBody>
          <a:bodyPr/>
          <a:lstStyle/>
          <a:p>
            <a:r>
              <a:rPr lang="en-US" dirty="0"/>
              <a:t>It processes the text files, assuming that they are tables </a:t>
            </a:r>
          </a:p>
          <a:p>
            <a:endParaRPr lang="en-US" dirty="0"/>
          </a:p>
          <a:p>
            <a:r>
              <a:rPr lang="en-US" dirty="0"/>
              <a:t>It processed them line-by-line, row-by-row </a:t>
            </a:r>
          </a:p>
          <a:p>
            <a:endParaRPr lang="en-US" dirty="0"/>
          </a:p>
          <a:p>
            <a:r>
              <a:rPr lang="en-US" dirty="0"/>
              <a:t>It uses regular expressions </a:t>
            </a:r>
          </a:p>
          <a:p>
            <a:endParaRPr lang="en-US" dirty="0"/>
          </a:p>
          <a:p>
            <a:r>
              <a:rPr lang="en-US" dirty="0"/>
              <a:t>It is so easy and reliable that I am not afraid of a live presentation </a:t>
            </a:r>
            <a:r>
              <a:rPr lang="en-US" dirty="0">
                <a:sym typeface="Wingdings"/>
              </a:rPr>
              <a:t> </a:t>
            </a:r>
            <a:r>
              <a:rPr lang="en-US" dirty="0">
                <a:latin typeface="Wingdings" charset="2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cool? – technically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51" y="2492896"/>
            <a:ext cx="3240360" cy="20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3118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7" y="1988840"/>
            <a:ext cx="8708736" cy="36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9527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the main body of the program is necessary </a:t>
            </a:r>
          </a:p>
          <a:p>
            <a:r>
              <a:rPr lang="en-US" dirty="0"/>
              <a:t>Most of the programs are ad-hoc one-liners</a:t>
            </a:r>
          </a:p>
          <a:p>
            <a:endParaRPr lang="en-US" dirty="0"/>
          </a:p>
          <a:p>
            <a:r>
              <a:rPr lang="en-US" dirty="0"/>
              <a:t>Can be run from command line ad-hoc way: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'{print}' </a:t>
            </a:r>
            <a:r>
              <a:rPr lang="en-US" b="1" dirty="0" err="1"/>
              <a:t>test.txt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Or run from command line using a script file: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-f </a:t>
            </a:r>
            <a:r>
              <a:rPr lang="en-US" b="1" dirty="0" err="1"/>
              <a:t>my.awk.script</a:t>
            </a:r>
            <a:r>
              <a:rPr lang="en-US" b="1" dirty="0"/>
              <a:t> </a:t>
            </a:r>
            <a:r>
              <a:rPr lang="en-US" b="1" dirty="0" err="1"/>
              <a:t>test.input.txt</a:t>
            </a:r>
            <a:r>
              <a:rPr lang="en-US" b="1" dirty="0"/>
              <a:t> &gt; </a:t>
            </a:r>
            <a:r>
              <a:rPr lang="en-US" b="1" dirty="0" err="1"/>
              <a:t>output.txt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</a:t>
            </a:r>
            <a:r>
              <a:rPr lang="mr-IN" dirty="0"/>
              <a:t>…</a:t>
            </a:r>
            <a:r>
              <a:rPr lang="pl-PL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846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Variables: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$0 the whole row being processed right now $1, $2, $3 ... the fields in the line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NR – number of current row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FS – field separator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OFS – output field separator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1</a:t>
            </a:r>
          </a:p>
        </p:txBody>
      </p:sp>
    </p:spTree>
    <p:extLst>
      <p:ext uri="{BB962C8B-B14F-4D97-AF65-F5344CB8AC3E}">
        <p14:creationId xmlns:p14="http://schemas.microsoft.com/office/powerpoint/2010/main" val="34101306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700808"/>
            <a:ext cx="11537950" cy="4210046"/>
          </a:xfrm>
        </p:spPr>
        <p:txBody>
          <a:bodyPr/>
          <a:lstStyle/>
          <a:p>
            <a:r>
              <a:rPr lang="en-US" dirty="0"/>
              <a:t>Commands that you may need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print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(condition) command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~/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regexp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/) command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Variable assignment =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Concatenation of strings – just put them next to each other: </a:t>
            </a:r>
          </a:p>
          <a:p>
            <a:pPr marL="265113" lvl="1" indent="0">
              <a:buNone/>
            </a:pPr>
            <a:r>
              <a:rPr lang="en-US" dirty="0"/>
              <a:t>	</a:t>
            </a:r>
            <a:r>
              <a:rPr lang="en-US" sz="1800" dirty="0">
                <a:latin typeface="Courier New" charset="0"/>
                <a:cs typeface="Courier New" charset="0"/>
              </a:rPr>
              <a:t>”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Manuel is ”$3 </a:t>
            </a:r>
          </a:p>
          <a:p>
            <a:pPr marL="361950" lvl="1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2</a:t>
            </a:r>
          </a:p>
        </p:txBody>
      </p:sp>
    </p:spTree>
    <p:extLst>
      <p:ext uri="{BB962C8B-B14F-4D97-AF65-F5344CB8AC3E}">
        <p14:creationId xmlns:p14="http://schemas.microsoft.com/office/powerpoint/2010/main" val="64034206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" y="1808074"/>
            <a:ext cx="3456384" cy="4370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63" y="1675872"/>
            <a:ext cx="4752528" cy="4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36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668" y="1592714"/>
            <a:ext cx="11537950" cy="421004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$10}'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the|The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'/GATCGATC/{c=c+1}END{print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; if ($0~/AAAA/) 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</p:spTree>
    <p:extLst>
      <p:ext uri="{BB962C8B-B14F-4D97-AF65-F5344CB8AC3E}">
        <p14:creationId xmlns:p14="http://schemas.microsoft.com/office/powerpoint/2010/main" val="50602189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Homo_sapiens.GRCh38.86.chr.gtf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44778774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sequence data: </a:t>
            </a:r>
            <a:r>
              <a:rPr lang="en-US" dirty="0" err="1"/>
              <a:t>fasta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31" y="1576968"/>
            <a:ext cx="3489417" cy="47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59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all lines that include a specific identifier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'/MITF/{print}' Homo_sapiens.GRCh38.86.chr.gtf</a:t>
            </a:r>
            <a:endParaRPr lang="en-US" dirty="0"/>
          </a:p>
          <a:p>
            <a:r>
              <a:rPr lang="en-US" dirty="0"/>
              <a:t>Print all the genes in a given chromosome and strand, as tab-delimited </a:t>
            </a:r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pl-PL" sz="18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pl-PL" dirty="0" err="1"/>
              <a:t>Print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genome</a:t>
            </a:r>
            <a:r>
              <a:rPr lang="pl-PL" dirty="0"/>
              <a:t> </a:t>
            </a:r>
            <a:r>
              <a:rPr lang="pl-PL" dirty="0" err="1"/>
              <a:t>coordinates</a:t>
            </a:r>
            <a:endParaRPr lang="pl-PL" dirty="0"/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$1, $4, $5, $7, $9) 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mr-IN" dirty="0"/>
          </a:p>
          <a:p>
            <a:r>
              <a:rPr lang="en-US" dirty="0"/>
              <a:t> Count known exons for MITF gene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'/MITF/{OFS="\t"; if ($3=="exon") c=c+1}END{print c}' Homo_sapiens.GRCh38.86.chr.gtf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8186811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useful functions: </a:t>
            </a:r>
          </a:p>
          <a:p>
            <a:endParaRPr lang="en-US" dirty="0"/>
          </a:p>
          <a:p>
            <a:r>
              <a:rPr lang="en-US" dirty="0"/>
              <a:t>split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'/scaffold12946/{split($9,a,";"); print a[2]}' Mesculenta_147_gene.gff3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getline</a:t>
            </a:r>
            <a:br>
              <a:rPr lang="en-US" dirty="0"/>
            </a:b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; if ($0~/AAAA/) c=c+1}END{print c}' Mesculenta_147.fa </a:t>
            </a:r>
          </a:p>
          <a:p>
            <a:endParaRPr lang="en-US" dirty="0"/>
          </a:p>
          <a:p>
            <a:r>
              <a:rPr lang="en-US" dirty="0"/>
              <a:t>many others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71208916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One-liners: </a:t>
            </a:r>
          </a:p>
          <a:p>
            <a:pPr marL="531813" lvl="2" indent="0">
              <a:buNone/>
            </a:pPr>
            <a:r>
              <a:rPr lang="en-US" dirty="0"/>
              <a:t>http://</a:t>
            </a:r>
            <a:r>
              <a:rPr lang="en-US" dirty="0" err="1"/>
              <a:t>www.pement.org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/awk1line.txt</a:t>
            </a:r>
            <a:br>
              <a:rPr lang="en-US" dirty="0"/>
            </a:br>
            <a:r>
              <a:rPr lang="en-US" dirty="0">
                <a:hlinkClick r:id="rId2"/>
              </a:rPr>
              <a:t>http://nixshell.wordpress.com/2009/04/01/awk-one-liners/</a:t>
            </a:r>
            <a:endParaRPr lang="en-US" dirty="0"/>
          </a:p>
          <a:p>
            <a:pPr marL="531813" lvl="2" indent="0">
              <a:buNone/>
            </a:pPr>
            <a:endParaRPr lang="en-US" dirty="0"/>
          </a:p>
          <a:p>
            <a:r>
              <a:rPr lang="en-US" dirty="0"/>
              <a:t>Manuals </a:t>
            </a:r>
          </a:p>
          <a:p>
            <a:pPr marL="531813" lvl="2" indent="0">
              <a:buNone/>
            </a:pPr>
            <a:r>
              <a:rPr lang="en-US" dirty="0"/>
              <a:t> http://</a:t>
            </a:r>
            <a:r>
              <a:rPr lang="en-US" dirty="0" err="1"/>
              <a:t>www.gnu.org</a:t>
            </a:r>
            <a:r>
              <a:rPr lang="en-US" dirty="0"/>
              <a:t>/software/gawk/manual/</a:t>
            </a:r>
            <a:r>
              <a:rPr lang="en-US" dirty="0" err="1"/>
              <a:t>gawk.html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www.grymoire.com</a:t>
            </a:r>
            <a:r>
              <a:rPr lang="en-US" dirty="0"/>
              <a:t>/Unix/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pubs.opengroup.org</a:t>
            </a:r>
            <a:r>
              <a:rPr lang="en-US" dirty="0"/>
              <a:t>/</a:t>
            </a:r>
            <a:r>
              <a:rPr lang="en-US" dirty="0" err="1"/>
              <a:t>onlinepubs</a:t>
            </a:r>
            <a:r>
              <a:rPr lang="en-US" dirty="0"/>
              <a:t>/7908799/</a:t>
            </a:r>
            <a:r>
              <a:rPr lang="en-US" dirty="0" err="1"/>
              <a:t>xcu</a:t>
            </a:r>
            <a:r>
              <a:rPr lang="en-US" dirty="0"/>
              <a:t>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91" y="1107478"/>
            <a:ext cx="1872208" cy="51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712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Genomic formats</a:t>
            </a:r>
            <a:r>
              <a:rPr lang="mr-IN" dirty="0"/>
              <a:t>…</a:t>
            </a:r>
            <a:endParaRPr lang="en-GB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sequencing data: </a:t>
            </a:r>
            <a:r>
              <a:rPr lang="en-US" dirty="0" err="1"/>
              <a:t>fastq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1772816"/>
            <a:ext cx="9155497" cy="40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65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</a:t>
            </a:r>
            <a:r>
              <a:rPr lang="en-US" dirty="0"/>
              <a:t> record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71" y="1772816"/>
            <a:ext cx="70231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296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as PHRED score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Phred+33 in ASCII: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!"#$%&amp;'()*+,-./0123456789:;&lt;=&gt;?@ABCDEFGHI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0........................26...31.......40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brentp</a:t>
            </a:r>
            <a:r>
              <a:rPr lang="en-US" sz="2000" dirty="0"/>
              <a:t>/bio-playground/blob/master/reads-</a:t>
            </a:r>
            <a:r>
              <a:rPr lang="en-US" sz="2000" dirty="0" err="1"/>
              <a:t>utils</a:t>
            </a:r>
            <a:r>
              <a:rPr lang="en-US" sz="2000" dirty="0"/>
              <a:t>/guess-</a:t>
            </a:r>
            <a:r>
              <a:rPr lang="en-US" sz="2000" dirty="0" err="1"/>
              <a:t>encoding.py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PHRED scores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33093"/>
              </p:ext>
            </p:extLst>
          </p:nvPr>
        </p:nvGraphicFramePr>
        <p:xfrm>
          <a:off x="2709243" y="2492896"/>
          <a:ext cx="5283200" cy="151130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Phred</a:t>
                      </a:r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 Quality Score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Probability of incorrect base call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Base call accuracy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1,000,000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5779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03" y="1196752"/>
            <a:ext cx="6605326" cy="49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85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12/12/23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5" y="1484784"/>
            <a:ext cx="7632848" cy="44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037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2582</TotalTime>
  <Words>2820</Words>
  <Application>Microsoft Macintosh PowerPoint</Application>
  <PresentationFormat>Custom</PresentationFormat>
  <Paragraphs>394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Courier New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PowerPoint Presentation</vt:lpstr>
      <vt:lpstr>High Performance Computing for genomic applications Genomic data formats</vt:lpstr>
      <vt:lpstr>Genomic data formats</vt:lpstr>
      <vt:lpstr>Raw sequence data: fasta</vt:lpstr>
      <vt:lpstr>Raw sequencing data: fastq</vt:lpstr>
      <vt:lpstr>Fastq record structure</vt:lpstr>
      <vt:lpstr>PHRED scores</vt:lpstr>
      <vt:lpstr>Fastqc – per base sequence quality check</vt:lpstr>
      <vt:lpstr>Fastqc – per base sequence quality check</vt:lpstr>
      <vt:lpstr>What can be done with raw sequences</vt:lpstr>
      <vt:lpstr>Alignment formats - SAM</vt:lpstr>
      <vt:lpstr>Alignment formats - SAM</vt:lpstr>
      <vt:lpstr>SAM format – CIGAR strings</vt:lpstr>
      <vt:lpstr>Alignment formats - SAM</vt:lpstr>
      <vt:lpstr>Bitwise SAM flags</vt:lpstr>
      <vt:lpstr>Alignment formats - BAM</vt:lpstr>
      <vt:lpstr>What can be done with the alignments</vt:lpstr>
      <vt:lpstr>IGV browser</vt:lpstr>
      <vt:lpstr>Annotation formats – GTF/GFF</vt:lpstr>
      <vt:lpstr>Annotation formats – GTF/GFF</vt:lpstr>
      <vt:lpstr>Annotation formats</vt:lpstr>
      <vt:lpstr>Annotation repositories</vt:lpstr>
      <vt:lpstr>Genomic ranges formats: BED, WIG, bigWIG</vt:lpstr>
      <vt:lpstr>Genomic ranges formats: BED, WIG, bigWIG</vt:lpstr>
      <vt:lpstr>Variant Call Format - VCF</vt:lpstr>
      <vt:lpstr>Variant Call Format – VCF, example in IGV</vt:lpstr>
      <vt:lpstr>Variant Call Format – VCF, example in IGV</vt:lpstr>
      <vt:lpstr>Trends to watch GA4GH</vt:lpstr>
      <vt:lpstr>High Performance Computing for genomic applications Additional topic: cleaning and formatting the –omics data with AWK</vt:lpstr>
      <vt:lpstr>What is AWK?</vt:lpstr>
      <vt:lpstr>Why AWK is cool and useful?</vt:lpstr>
      <vt:lpstr>Why AWK is cool? – technically  </vt:lpstr>
      <vt:lpstr>Program structure</vt:lpstr>
      <vt:lpstr>However….</vt:lpstr>
      <vt:lpstr>Basics 1</vt:lpstr>
      <vt:lpstr>Basics 2</vt:lpstr>
      <vt:lpstr>Demo1</vt:lpstr>
      <vt:lpstr>Demo1</vt:lpstr>
      <vt:lpstr>Demo 2</vt:lpstr>
      <vt:lpstr>Demo 2</vt:lpstr>
      <vt:lpstr>Extras</vt:lpstr>
      <vt:lpstr>Extras</vt:lpstr>
      <vt:lpstr>Genomic formats…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lrkqook751@idethz.onmicrosoft.com</cp:lastModifiedBy>
  <cp:revision>88</cp:revision>
  <cp:lastPrinted>2013-06-08T11:22:51Z</cp:lastPrinted>
  <dcterms:created xsi:type="dcterms:W3CDTF">2017-10-18T13:56:35Z</dcterms:created>
  <dcterms:modified xsi:type="dcterms:W3CDTF">2023-12-12T12:17:57Z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