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8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65" r:id="rId5"/>
    <p:sldMasterId id="2147483777" r:id="rId6"/>
    <p:sldMasterId id="2147483789" r:id="rId7"/>
    <p:sldMasterId id="2147483801" r:id="rId8"/>
    <p:sldMasterId id="2147483813" r:id="rId9"/>
    <p:sldMasterId id="2147483825" r:id="rId10"/>
    <p:sldMasterId id="2147483837" r:id="rId11"/>
    <p:sldMasterId id="2147483849" r:id="rId12"/>
  </p:sldMasterIdLst>
  <p:notesMasterIdLst>
    <p:notesMasterId r:id="rId18"/>
  </p:notesMasterIdLst>
  <p:handoutMasterIdLst>
    <p:handoutMasterId r:id="rId19"/>
  </p:handoutMasterIdLst>
  <p:sldIdLst>
    <p:sldId id="268" r:id="rId13"/>
    <p:sldId id="276" r:id="rId14"/>
    <p:sldId id="278" r:id="rId15"/>
    <p:sldId id="279" r:id="rId16"/>
    <p:sldId id="271" r:id="rId17"/>
  </p:sldIdLst>
  <p:sldSz cx="12187238" cy="6858000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1">
          <p15:clr>
            <a:srgbClr val="A4A3A4"/>
          </p15:clr>
        </p15:guide>
        <p15:guide id="2" orient="horz" pos="1275">
          <p15:clr>
            <a:srgbClr val="A4A3A4"/>
          </p15:clr>
        </p15:guide>
        <p15:guide id="3" orient="horz" pos="3929">
          <p15:clr>
            <a:srgbClr val="A4A3A4"/>
          </p15:clr>
        </p15:guide>
        <p15:guide id="4" orient="horz" pos="2160">
          <p15:clr>
            <a:srgbClr val="A4A3A4"/>
          </p15:clr>
        </p15:guide>
        <p15:guide id="5" orient="horz" pos="3045">
          <p15:clr>
            <a:srgbClr val="A4A3A4"/>
          </p15:clr>
        </p15:guide>
        <p15:guide id="6" orient="horz" pos="4269">
          <p15:clr>
            <a:srgbClr val="A4A3A4"/>
          </p15:clr>
        </p15:guide>
        <p15:guide id="7" orient="horz" pos="3997" userDrawn="1">
          <p15:clr>
            <a:srgbClr val="A4A3A4"/>
          </p15:clr>
        </p15:guide>
        <p15:guide id="8" pos="91">
          <p15:clr>
            <a:srgbClr val="A4A3A4"/>
          </p15:clr>
        </p15:guide>
        <p15:guide id="9" pos="7585">
          <p15:clr>
            <a:srgbClr val="A4A3A4"/>
          </p15:clr>
        </p15:guide>
        <p15:guide id="10" pos="3839">
          <p15:clr>
            <a:srgbClr val="A4A3A4"/>
          </p15:clr>
        </p15:guide>
        <p15:guide id="11" pos="204">
          <p15:clr>
            <a:srgbClr val="A4A3A4"/>
          </p15:clr>
        </p15:guide>
        <p15:guide id="12" pos="7472">
          <p15:clr>
            <a:srgbClr val="A4A3A4"/>
          </p15:clr>
        </p15:guide>
        <p15:guide id="13" orient="horz" pos="4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546C"/>
    <a:srgbClr val="6387C8"/>
    <a:srgbClr val="9C85C8"/>
    <a:srgbClr val="2F61BC"/>
    <a:srgbClr val="1F40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94" autoAdjust="0"/>
    <p:restoredTop sz="94660"/>
  </p:normalViewPr>
  <p:slideViewPr>
    <p:cSldViewPr snapToObjects="1">
      <p:cViewPr varScale="1">
        <p:scale>
          <a:sx n="128" d="100"/>
          <a:sy n="128" d="100"/>
        </p:scale>
        <p:origin x="832" y="184"/>
      </p:cViewPr>
      <p:guideLst>
        <p:guide orient="horz" pos="391"/>
        <p:guide orient="horz" pos="1275"/>
        <p:guide orient="horz" pos="3929"/>
        <p:guide orient="horz" pos="2160"/>
        <p:guide orient="horz" pos="3045"/>
        <p:guide orient="horz" pos="4269"/>
        <p:guide orient="horz" pos="3997"/>
        <p:guide pos="91"/>
        <p:guide pos="7585"/>
        <p:guide pos="3839"/>
        <p:guide pos="204"/>
        <p:guide pos="7472"/>
        <p:guide orient="horz" pos="48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1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A4B46-F6A6-DA4E-8415-64807F0B23D2}" type="datetimeFigureOut">
              <a:rPr lang="de-DE" smtClean="0">
                <a:latin typeface="Arial" panose="020B0604020202020204" pitchFamily="34" charset="0"/>
              </a:rPr>
              <a:t>24.03.23</a:t>
            </a:fld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048993-9816-0246-B1D2-4028350D98C2}" type="slidenum">
              <a:rPr lang="de-DE" smtClean="0">
                <a:latin typeface="Arial" panose="020B0604020202020204" pitchFamily="34" charset="0"/>
              </a:rPr>
              <a:t>‹#›</a:t>
            </a:fld>
            <a:endParaRPr lang="de-D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3024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BCDB334D-D17F-49C4-91DD-37BB7E818209}" type="datetimeFigureOut">
              <a:rPr lang="de-CH" smtClean="0"/>
              <a:pPr/>
              <a:t>24.03.23</a:t>
            </a:fld>
            <a:endParaRPr lang="de-CH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67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0" tIns="49520" rIns="99040" bIns="49520" rtlCol="0" anchor="ctr"/>
          <a:lstStyle/>
          <a:p>
            <a:endParaRPr lang="de-CH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9040" tIns="49520" rIns="99040" bIns="4952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A51C0C35-A9A2-4EFD-9BAF-1E52E29E03D1}" type="slidenum">
              <a:rPr lang="de-CH" smtClean="0"/>
              <a:pPr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73599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2882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64B9B-A36A-8F45-8F6C-9BDF34E6BCCD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/>
              <a:t>Michal </a:t>
            </a:r>
            <a:r>
              <a:rPr lang="en-GB" dirty="0" err="1"/>
              <a:t>Okoniewski</a:t>
            </a:r>
            <a:r>
              <a:rPr lang="en-GB" dirty="0"/>
              <a:t>, Scientific IT ETH 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r>
              <a:rPr lang="en-US"/>
              <a:t>Add a picture by dragging it onto the icon or by clicking on the icon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600996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B7A8B-9755-5548-A4BD-7521A4B58AA0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566613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5660-F0BB-8642-861D-EC8205A6046B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118099817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FD111-3E2E-AD4F-89AB-2D6A1307DFB9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2250700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26886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700E-B5DE-DA43-BBBB-7565A7F6C749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90288269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51EE5-BCDD-B645-8E4B-F060BE02AF8E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59772741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43BA2-4BC3-A043-A71F-E9C0DB6C9FDB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68345709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98C99-E3BD-9143-BBE6-FAD26E1BD430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407150518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8055B-F70E-CD41-A4D0-446C40F47081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72829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7FE93-5C91-5A4E-AA6F-4B05E6D1738E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74935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D068F-CA04-F245-A60F-1794552168F9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826009964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C0C01-6EBE-AB4D-9CE0-FC8C394835D1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2508653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1E102-04ED-2A41-9A7D-4866B6D39A09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422879230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46870799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C7A5B-E2E2-7A4F-933F-00E95ED137B1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684596061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A2B94-0C02-4E45-B244-087EE4F33DA3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897415336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8858E-1357-2945-A7E8-F4FC6D2A5AC1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189707849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00EB3-5272-7246-9B4E-5FC12AA1ECBE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4156887399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7869C-8A1B-5147-BA88-5B46571EB679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12584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828C-714B-714E-95C2-9B8BCF2EBEA5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6108126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21DE-4434-FE4B-AF3F-9BC6F1642FAE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57159663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825A-B0F6-3346-B246-53D6657F310F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14902917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38452-BB6B-DD42-9BEA-21C41F88EF1D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7928559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93843815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7996D-C6A1-FF46-8CFF-6BD58AFE5C23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807845491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24DB8-BFD8-694F-92A0-48D1F084CDEB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147870395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4907-EF94-CD4A-91F6-7A457126A85F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355197154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AE8D0-02EF-1247-8CB0-68083FCD8233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726463521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BA37-B0FA-5B4A-8799-D39482E0D556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69284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656FB-3B5E-5745-93BE-185074801444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34159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4EAC-FA35-A54D-B4D5-07CBB51B1E05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638008544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57B9C-D85B-EA47-A473-5633126FD76B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41969200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Add a picture by dragging it onto the icon or by clicking on the icon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80723131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6142069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DBDEE-6FFF-4649-B780-DFA7D9B4D894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818019336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4593E-1E01-7E4E-900F-4C6F0FAB48CD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983430453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8E549-042C-4345-8892-67E5458E882E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62178339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BDFE8-151E-374C-BA76-D9B8183E33EB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94277555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95FF6-4EAA-3543-8F2E-17AFCF8CE587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57402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BB19-32C6-334E-8496-9BBBB1229038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9241779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40743-F946-5746-9D26-8B8B62CB30F5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915455288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A8AB6-49A4-7443-AA69-1496A8F9CB1A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2729981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1307910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5D8BB-1DFD-A041-87A0-91D2F58AEF0A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928511375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80F5-BC11-1F49-BAA4-D00AE827B6DB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378694842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A490C-1415-054A-A6CA-E5031D73DED0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024135163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6FA9B-A884-F249-83FC-83C6C60FD6A8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303822867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5970A-A757-CE40-869E-566109068F23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79213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D6168-F38E-1E4F-8457-695495134D15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9271206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CC46-434C-484C-8AD6-5515313119AD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612019383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87A9E-C857-754B-9293-C3CA62ECE177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9875359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46023824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E56C2-FDFD-2F41-8CF3-3878E13ADCC3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70605164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1582-04B8-8749-9720-F2EBA34C0FEE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E357-ECEC-1647-9C62-E27A9912C3FB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150281680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636C-4020-CF45-AAD2-8BACCC3B0F71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954141648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6CDEB-CECD-0A4A-A17B-E7D352CD6645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532291461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2DAC3-78EA-6244-A73B-4CABB1CC32AE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46628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6FD-4D11-9B45-AFA6-79003DE74823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6090049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F7D82-29EA-0047-994E-8E020AC27F07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296178265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D07C-BF71-644B-8F0D-0743D9CA5FCC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42146689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44925429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015B9-B695-BA4C-A0D3-03B140CB5E19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354806819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56072-FD0C-A649-92CF-0EEAAF50C283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65221063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55604-832D-5F4A-B5E6-C9D9E648A59D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213001361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881C5-1176-6C4A-8480-E8ECD27F9A7A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587475383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DA89-39C8-304F-9F2A-8D03C39E47D4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02785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7946-5F92-954E-A49C-D5FC8D08D99F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2983617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8AFA7-7C3F-6F48-A762-F19623103EBF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491589136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FE3DF-D2BF-A049-B367-43F266BF459F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6806052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7918196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4D02F-DB9A-3040-8436-63B13A19B763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029380379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733BB-7CB2-7841-958D-D1FF92C33ECC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057446467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78A5-D8F2-364A-9AE6-0EF77B3884CA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4426806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BBB16-9D6C-5A49-8715-5C7E845A4A8E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1353896245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D0FC1-09DF-C844-900C-26E8AA054204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972545763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0AD8-35DF-C04D-ADBA-368A5993387D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2713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49FEC-195C-1149-8B82-1E047D1728AD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8594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9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68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77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DEA0D0F-D7BE-5F4D-9DB8-F228686DFE93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50006" y="6300189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endParaRPr lang="en-GB" sz="800" baseline="0" dirty="0"/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grpSp>
        <p:nvGrpSpPr>
          <p:cNvPr id="40" name="Group 3"/>
          <p:cNvGrpSpPr/>
          <p:nvPr userDrawn="1"/>
        </p:nvGrpSpPr>
        <p:grpSpPr>
          <a:xfrm>
            <a:off x="372751" y="6237242"/>
            <a:ext cx="1616412" cy="585803"/>
            <a:chOff x="6840700" y="450082"/>
            <a:chExt cx="1888019" cy="447556"/>
          </a:xfrm>
        </p:grpSpPr>
        <p:pic>
          <p:nvPicPr>
            <p:cNvPr id="41" name="Picture 4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0700" y="601484"/>
              <a:ext cx="418428" cy="166704"/>
            </a:xfrm>
            <a:prstGeom prst="rect">
              <a:avLst/>
            </a:prstGeom>
          </p:spPr>
        </p:pic>
        <p:sp>
          <p:nvSpPr>
            <p:cNvPr id="42" name="TextBox 5"/>
            <p:cNvSpPr txBox="1"/>
            <p:nvPr userDrawn="1"/>
          </p:nvSpPr>
          <p:spPr>
            <a:xfrm>
              <a:off x="7259128" y="450082"/>
              <a:ext cx="1469591" cy="44755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l" defTabSz="1475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CH" sz="1600" u="none" kern="1200" dirty="0">
                  <a:solidFill>
                    <a:schemeClr val="tx1"/>
                  </a:solidFill>
                  <a:effectLst/>
                </a:rPr>
                <a:t>   ID | SIS</a:t>
              </a:r>
              <a:r>
                <a:rPr lang="en-GB" sz="1600" dirty="0">
                  <a:solidFill>
                    <a:schemeClr val="accent2"/>
                  </a:solidFill>
                </a:rPr>
                <a:t> </a:t>
              </a:r>
              <a:endParaRPr lang="de-CH" sz="1600" dirty="0">
                <a:solidFill>
                  <a:schemeClr val="accent2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6" r:id="rId4"/>
    <p:sldLayoutId id="2147483650" r:id="rId5"/>
    <p:sldLayoutId id="2147483652" r:id="rId6"/>
    <p:sldLayoutId id="2147483655" r:id="rId7"/>
    <p:sldLayoutId id="2147483665" r:id="rId8"/>
    <p:sldLayoutId id="2147483668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3A189FD6-1E92-4148-9994-CAF8FAFB1DBF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04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6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70102543-05FE-2948-A833-7867C96F390F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28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8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EA5601F0-649B-FC43-9543-B65645BC0A4B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77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800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12D2C924-608C-694F-B0DF-E3FC6232995A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2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2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7B46E97D-4E58-2F4E-8060-00D82B7C873B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72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4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1912BB9-2710-4447-8002-028A4C100451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97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6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FACB04D7-05C5-C648-871C-2C00FFC54154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459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8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F9B58BB8-E873-CC4D-8AA3-EEB3A2BE8567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0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60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13" Type="http://schemas.openxmlformats.org/officeDocument/2006/relationships/image" Target="../media/image16.tiff"/><Relationship Id="rId18" Type="http://schemas.openxmlformats.org/officeDocument/2006/relationships/image" Target="../media/image21.tiff"/><Relationship Id="rId26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24.tiff"/><Relationship Id="rId7" Type="http://schemas.openxmlformats.org/officeDocument/2006/relationships/image" Target="../media/image10.tiff"/><Relationship Id="rId12" Type="http://schemas.openxmlformats.org/officeDocument/2006/relationships/image" Target="../media/image15.tiff"/><Relationship Id="rId17" Type="http://schemas.openxmlformats.org/officeDocument/2006/relationships/image" Target="../media/image20.tiff"/><Relationship Id="rId25" Type="http://schemas.openxmlformats.org/officeDocument/2006/relationships/image" Target="../media/image28.tiff"/><Relationship Id="rId2" Type="http://schemas.openxmlformats.org/officeDocument/2006/relationships/image" Target="../media/image5.png"/><Relationship Id="rId16" Type="http://schemas.openxmlformats.org/officeDocument/2006/relationships/image" Target="../media/image19.tiff"/><Relationship Id="rId20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tiff"/><Relationship Id="rId11" Type="http://schemas.openxmlformats.org/officeDocument/2006/relationships/image" Target="../media/image14.tiff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tiff"/><Relationship Id="rId23" Type="http://schemas.openxmlformats.org/officeDocument/2006/relationships/image" Target="../media/image26.tiff"/><Relationship Id="rId28" Type="http://schemas.openxmlformats.org/officeDocument/2006/relationships/image" Target="../media/image31.tiff"/><Relationship Id="rId10" Type="http://schemas.openxmlformats.org/officeDocument/2006/relationships/image" Target="../media/image13.tiff"/><Relationship Id="rId19" Type="http://schemas.openxmlformats.org/officeDocument/2006/relationships/image" Target="../media/image22.tiff"/><Relationship Id="rId4" Type="http://schemas.openxmlformats.org/officeDocument/2006/relationships/image" Target="../media/image7.png"/><Relationship Id="rId9" Type="http://schemas.openxmlformats.org/officeDocument/2006/relationships/image" Target="../media/image12.tiff"/><Relationship Id="rId14" Type="http://schemas.openxmlformats.org/officeDocument/2006/relationships/image" Target="../media/image17.tiff"/><Relationship Id="rId22" Type="http://schemas.openxmlformats.org/officeDocument/2006/relationships/image" Target="../media/image25.tiff"/><Relationship Id="rId27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Untertitel 1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r>
              <a:rPr lang="en-GB" dirty="0"/>
              <a:t>Scientific IT Services</a:t>
            </a:r>
          </a:p>
          <a:p>
            <a:r>
              <a:rPr lang="en-GB" dirty="0"/>
              <a:t>Michal </a:t>
            </a:r>
            <a:r>
              <a:rPr lang="en-GB" dirty="0" err="1"/>
              <a:t>Okoniewski</a:t>
            </a:r>
            <a:r>
              <a:rPr lang="en-GB" dirty="0"/>
              <a:t>, Samuel Fux, Nadia </a:t>
            </a:r>
            <a:r>
              <a:rPr lang="en-GB" dirty="0" err="1"/>
              <a:t>Marounina</a:t>
            </a:r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E7B7E-44DC-C448-9333-133CF82D807C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18" name="Titel 1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Welcome to the course:</a:t>
            </a:r>
            <a:br>
              <a:rPr lang="en-GB" dirty="0"/>
            </a:br>
            <a:r>
              <a:rPr lang="en-GB" b="0" dirty="0"/>
              <a:t>High Performance Computing for genomic applications</a:t>
            </a:r>
            <a:br>
              <a:rPr lang="en-GB" b="0" dirty="0"/>
            </a:br>
            <a:r>
              <a:rPr lang="en-GB" b="0" dirty="0"/>
              <a:t> - basic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pic>
        <p:nvPicPr>
          <p:cNvPr id="15" name="Bildplatzhalter 14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r="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890633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940" y="2162399"/>
            <a:ext cx="928180" cy="36325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2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Genomic data analysis and co-analysis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64" y="1597855"/>
            <a:ext cx="2242680" cy="6507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954" y="4926626"/>
            <a:ext cx="848055" cy="6205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47" y="2857899"/>
            <a:ext cx="797121" cy="571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4335" r="39317"/>
          <a:stretch/>
        </p:blipFill>
        <p:spPr>
          <a:xfrm>
            <a:off x="9027453" y="2901132"/>
            <a:ext cx="2808312" cy="12459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7813" t="19699" r="9897" b="28202"/>
          <a:stretch/>
        </p:blipFill>
        <p:spPr>
          <a:xfrm>
            <a:off x="2581187" y="5938964"/>
            <a:ext cx="1124853" cy="3600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1882" y="5669872"/>
            <a:ext cx="415678" cy="7021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4063" y="5905204"/>
            <a:ext cx="709821" cy="3229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43365" y="5229010"/>
            <a:ext cx="722838" cy="7228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68814" y="5821690"/>
            <a:ext cx="1002928" cy="3008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40754" y="5302048"/>
            <a:ext cx="1014677" cy="4401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77280" y="5814659"/>
            <a:ext cx="814732" cy="42214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15580" y="6138487"/>
            <a:ext cx="1112323" cy="4123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74425" y="6299003"/>
            <a:ext cx="742881" cy="27262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13699" y="5485448"/>
            <a:ext cx="437177" cy="43717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13652" y="6219057"/>
            <a:ext cx="499159" cy="49915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99169" y="6354293"/>
            <a:ext cx="743551" cy="34042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10442" y="6396592"/>
            <a:ext cx="698512" cy="28468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04766" y="4954150"/>
            <a:ext cx="477912" cy="47791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12089" y="860771"/>
            <a:ext cx="525862" cy="69220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641241" y="993297"/>
            <a:ext cx="581778" cy="75601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9765" y="1117637"/>
            <a:ext cx="599440" cy="79006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31" b="20469"/>
          <a:stretch/>
        </p:blipFill>
        <p:spPr>
          <a:xfrm>
            <a:off x="4869482" y="1287143"/>
            <a:ext cx="795047" cy="91547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5"/>
          <a:srcRect l="1437" t="2996" r="1586" b="2142"/>
          <a:stretch/>
        </p:blipFill>
        <p:spPr>
          <a:xfrm>
            <a:off x="5303316" y="1663482"/>
            <a:ext cx="763571" cy="66739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4" t="21651" r="8830" b="21881"/>
          <a:stretch/>
        </p:blipFill>
        <p:spPr>
          <a:xfrm>
            <a:off x="5677513" y="1221884"/>
            <a:ext cx="473345" cy="43152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354" y="5079026"/>
            <a:ext cx="848055" cy="62057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754" y="5231426"/>
            <a:ext cx="848055" cy="620577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562087" y="2248654"/>
            <a:ext cx="15552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sequencing facilities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47" y="3010299"/>
            <a:ext cx="797121" cy="57110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47" y="3162699"/>
            <a:ext cx="797121" cy="57110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47" y="3315099"/>
            <a:ext cx="797121" cy="571102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415490" y="3913647"/>
            <a:ext cx="13083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sequencing data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979317" y="4668446"/>
            <a:ext cx="18982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genomes and databases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100256" y="5085184"/>
            <a:ext cx="16946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bioinformatic</a:t>
            </a:r>
            <a:r>
              <a:rPr lang="en-US" sz="1200" dirty="0"/>
              <a:t> software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136374" y="4147089"/>
            <a:ext cx="27254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High performance computing clusters</a:t>
            </a:r>
            <a:endParaRPr lang="en-US" sz="1200" dirty="0"/>
          </a:p>
        </p:txBody>
      </p:sp>
      <p:sp>
        <p:nvSpPr>
          <p:cNvPr id="51" name="TextBox 50"/>
          <p:cNvSpPr txBox="1"/>
          <p:nvPr/>
        </p:nvSpPr>
        <p:spPr>
          <a:xfrm>
            <a:off x="5582716" y="2428052"/>
            <a:ext cx="6880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results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499301" y="1861928"/>
            <a:ext cx="1093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publications</a:t>
            </a:r>
            <a:endParaRPr lang="en-US" sz="1200" b="1" dirty="0"/>
          </a:p>
        </p:txBody>
      </p:sp>
      <p:sp>
        <p:nvSpPr>
          <p:cNvPr id="53" name="Down Arrow 52"/>
          <p:cNvSpPr/>
          <p:nvPr/>
        </p:nvSpPr>
        <p:spPr>
          <a:xfrm>
            <a:off x="1141195" y="2517067"/>
            <a:ext cx="198509" cy="291348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Down Arrow 53"/>
          <p:cNvSpPr/>
          <p:nvPr/>
        </p:nvSpPr>
        <p:spPr>
          <a:xfrm rot="16200000">
            <a:off x="2297714" y="3187743"/>
            <a:ext cx="209691" cy="764676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343" y="2899129"/>
            <a:ext cx="861234" cy="1121326"/>
          </a:xfrm>
          <a:prstGeom prst="rect">
            <a:avLst/>
          </a:prstGeom>
        </p:spPr>
      </p:pic>
      <p:sp>
        <p:nvSpPr>
          <p:cNvPr id="58" name="Rounded Rectangle 57"/>
          <p:cNvSpPr/>
          <p:nvPr/>
        </p:nvSpPr>
        <p:spPr>
          <a:xfrm>
            <a:off x="4253353" y="3093309"/>
            <a:ext cx="2542718" cy="1658147"/>
          </a:xfrm>
          <a:prstGeom prst="roundRect">
            <a:avLst/>
          </a:prstGeom>
          <a:solidFill>
            <a:srgbClr val="9C85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Research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59" name="Rounded Rectangle 58"/>
          <p:cNvSpPr/>
          <p:nvPr/>
        </p:nvSpPr>
        <p:spPr>
          <a:xfrm>
            <a:off x="5213030" y="3799416"/>
            <a:ext cx="1465538" cy="805555"/>
          </a:xfrm>
          <a:prstGeom prst="roundRect">
            <a:avLst/>
          </a:prstGeom>
          <a:solidFill>
            <a:srgbClr val="6387C8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data analysis</a:t>
            </a:r>
          </a:p>
          <a:p>
            <a:pPr algn="ctr"/>
            <a:endParaRPr lang="en-US" sz="1600" dirty="0"/>
          </a:p>
        </p:txBody>
      </p:sp>
      <p:sp>
        <p:nvSpPr>
          <p:cNvPr id="60" name="Rounded Rectangle 59"/>
          <p:cNvSpPr/>
          <p:nvPr/>
        </p:nvSpPr>
        <p:spPr>
          <a:xfrm>
            <a:off x="5520663" y="4181508"/>
            <a:ext cx="1465538" cy="630075"/>
          </a:xfrm>
          <a:prstGeom prst="roundRect">
            <a:avLst/>
          </a:prstGeom>
          <a:solidFill>
            <a:srgbClr val="D3546C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co-analysis</a:t>
            </a:r>
          </a:p>
        </p:txBody>
      </p:sp>
      <p:sp>
        <p:nvSpPr>
          <p:cNvPr id="61" name="Down Arrow 60"/>
          <p:cNvSpPr/>
          <p:nvPr/>
        </p:nvSpPr>
        <p:spPr>
          <a:xfrm flipV="1">
            <a:off x="5466021" y="2738775"/>
            <a:ext cx="198509" cy="291348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Down Arrow 61"/>
          <p:cNvSpPr/>
          <p:nvPr/>
        </p:nvSpPr>
        <p:spPr>
          <a:xfrm rot="16200000">
            <a:off x="6889184" y="1166228"/>
            <a:ext cx="209691" cy="764676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Down Arrow 62"/>
          <p:cNvSpPr/>
          <p:nvPr/>
        </p:nvSpPr>
        <p:spPr>
          <a:xfrm rot="5400000" flipH="1">
            <a:off x="7997573" y="2984925"/>
            <a:ext cx="209691" cy="764676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Down Arrow 63"/>
          <p:cNvSpPr/>
          <p:nvPr/>
        </p:nvSpPr>
        <p:spPr>
          <a:xfrm rot="8262305">
            <a:off x="6644760" y="4907915"/>
            <a:ext cx="228027" cy="395115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Down Arrow 64"/>
          <p:cNvSpPr/>
          <p:nvPr/>
        </p:nvSpPr>
        <p:spPr>
          <a:xfrm rot="13337695" flipH="1">
            <a:off x="4108654" y="4962298"/>
            <a:ext cx="228027" cy="395115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293753" y="3535105"/>
            <a:ext cx="458705" cy="1069866"/>
          </a:xfrm>
          <a:prstGeom prst="rect">
            <a:avLst/>
          </a:prstGeom>
        </p:spPr>
      </p:pic>
      <p:sp>
        <p:nvSpPr>
          <p:cNvPr id="67" name="Down Arrow 66"/>
          <p:cNvSpPr/>
          <p:nvPr/>
        </p:nvSpPr>
        <p:spPr>
          <a:xfrm rot="8262305">
            <a:off x="2712124" y="2318361"/>
            <a:ext cx="228027" cy="395115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3230593" y="3944627"/>
            <a:ext cx="840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Times New Roman" charset="0"/>
                <a:ea typeface="Times New Roman" charset="0"/>
                <a:cs typeface="Times New Roman" charset="0"/>
              </a:rPr>
              <a:t>researcher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7638245" y="4237717"/>
            <a:ext cx="1327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Times New Roman" charset="0"/>
                <a:ea typeface="Times New Roman" charset="0"/>
                <a:cs typeface="Times New Roman" charset="0"/>
              </a:rPr>
              <a:t>SIS bioinformatics</a:t>
            </a:r>
          </a:p>
          <a:p>
            <a:r>
              <a:rPr lang="en-US" sz="1200" i="1" dirty="0">
                <a:latin typeface="Times New Roman" charset="0"/>
                <a:ea typeface="Times New Roman" charset="0"/>
                <a:cs typeface="Times New Roman" charset="0"/>
              </a:rPr>
              <a:t>consultant</a:t>
            </a:r>
          </a:p>
        </p:txBody>
      </p:sp>
    </p:spTree>
    <p:extLst>
      <p:ext uri="{BB962C8B-B14F-4D97-AF65-F5344CB8AC3E}">
        <p14:creationId xmlns:p14="http://schemas.microsoft.com/office/powerpoint/2010/main" val="30214567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SIS team is here to help you!</a:t>
            </a:r>
          </a:p>
          <a:p>
            <a:r>
              <a:rPr lang="en-US" dirty="0"/>
              <a:t>The purpose is decided by the researcher</a:t>
            </a:r>
          </a:p>
          <a:p>
            <a:r>
              <a:rPr lang="en-US" dirty="0"/>
              <a:t>The researcher can learn as much as wants/needs</a:t>
            </a:r>
          </a:p>
          <a:p>
            <a:r>
              <a:rPr lang="en-US" dirty="0"/>
              <a:t>IT tasks can be outsourced to SIS or done together if possible</a:t>
            </a:r>
          </a:p>
          <a:p>
            <a:r>
              <a:rPr lang="en-US" dirty="0"/>
              <a:t>An upper SIS workload limit is set at the start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3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Co-analysis principles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984" y="1489131"/>
            <a:ext cx="861234" cy="11213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667" y="1489131"/>
            <a:ext cx="458705" cy="10698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26603" y="2433586"/>
            <a:ext cx="840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Times New Roman" charset="0"/>
                <a:ea typeface="Times New Roman" charset="0"/>
                <a:cs typeface="Times New Roman" charset="0"/>
              </a:rPr>
              <a:t>researcher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70159" y="2191743"/>
            <a:ext cx="1465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Times New Roman" charset="0"/>
                <a:ea typeface="Times New Roman" charset="0"/>
                <a:cs typeface="Times New Roman" charset="0"/>
              </a:rPr>
              <a:t>SIS </a:t>
            </a:r>
            <a:r>
              <a:rPr lang="en-US" sz="1200" i="1" dirty="0" err="1">
                <a:latin typeface="Times New Roman" charset="0"/>
                <a:ea typeface="Times New Roman" charset="0"/>
                <a:cs typeface="Times New Roman" charset="0"/>
              </a:rPr>
              <a:t>bioinformatician</a:t>
            </a:r>
            <a:endParaRPr lang="en-US" sz="1200" i="1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1200" i="1" dirty="0">
                <a:latin typeface="Times New Roman" charset="0"/>
                <a:ea typeface="Times New Roman" charset="0"/>
                <a:cs typeface="Times New Roman" charset="0"/>
              </a:rPr>
              <a:t>consultant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531353" y="1588012"/>
            <a:ext cx="1465538" cy="805555"/>
          </a:xfrm>
          <a:prstGeom prst="roundRect">
            <a:avLst/>
          </a:prstGeom>
          <a:solidFill>
            <a:srgbClr val="6387C8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data analysis</a:t>
            </a:r>
          </a:p>
          <a:p>
            <a:pPr algn="ctr"/>
            <a:endParaRPr lang="en-US" sz="1600" dirty="0"/>
          </a:p>
        </p:txBody>
      </p:sp>
      <p:sp>
        <p:nvSpPr>
          <p:cNvPr id="14" name="Rounded Rectangle 13"/>
          <p:cNvSpPr/>
          <p:nvPr/>
        </p:nvSpPr>
        <p:spPr>
          <a:xfrm>
            <a:off x="4838986" y="1970104"/>
            <a:ext cx="1465538" cy="630075"/>
          </a:xfrm>
          <a:prstGeom prst="roundRect">
            <a:avLst/>
          </a:prstGeom>
          <a:solidFill>
            <a:srgbClr val="D3546C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co-analysis</a:t>
            </a:r>
          </a:p>
        </p:txBody>
      </p:sp>
    </p:spTree>
    <p:extLst>
      <p:ext uri="{BB962C8B-B14F-4D97-AF65-F5344CB8AC3E}">
        <p14:creationId xmlns:p14="http://schemas.microsoft.com/office/powerpoint/2010/main" val="194727799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Making long-term computing tasks parallel  on the computing cluster</a:t>
            </a:r>
          </a:p>
          <a:p>
            <a:r>
              <a:rPr lang="en-US" dirty="0"/>
              <a:t>Code profiling and optimization (R, python, bash</a:t>
            </a:r>
            <a:r>
              <a:rPr lang="mr-IN" dirty="0"/>
              <a:t>…</a:t>
            </a:r>
            <a:r>
              <a:rPr lang="en-US" dirty="0"/>
              <a:t>)</a:t>
            </a:r>
          </a:p>
          <a:p>
            <a:r>
              <a:rPr lang="en-US" dirty="0"/>
              <a:t>RNA-</a:t>
            </a:r>
            <a:r>
              <a:rPr lang="en-US" dirty="0" err="1"/>
              <a:t>seq</a:t>
            </a:r>
            <a:r>
              <a:rPr lang="en-US" dirty="0"/>
              <a:t> analysis  - or other genomic/proteomic data)</a:t>
            </a:r>
          </a:p>
          <a:p>
            <a:r>
              <a:rPr lang="en-US" dirty="0"/>
              <a:t>Reproducible analysis workflows, </a:t>
            </a:r>
            <a:r>
              <a:rPr lang="en-US" dirty="0" err="1"/>
              <a:t>eg.</a:t>
            </a:r>
            <a:r>
              <a:rPr lang="en-US" dirty="0"/>
              <a:t> </a:t>
            </a:r>
            <a:r>
              <a:rPr lang="en-US" dirty="0" err="1"/>
              <a:t>snakemake</a:t>
            </a:r>
            <a:endParaRPr lang="en-US" dirty="0"/>
          </a:p>
          <a:p>
            <a:r>
              <a:rPr lang="en-US" dirty="0"/>
              <a:t>Non-typical analysis, </a:t>
            </a:r>
            <a:r>
              <a:rPr lang="en-US" dirty="0" err="1"/>
              <a:t>eg</a:t>
            </a:r>
            <a:r>
              <a:rPr lang="en-US" dirty="0"/>
              <a:t>. alternative splicing</a:t>
            </a:r>
          </a:p>
          <a:p>
            <a:r>
              <a:rPr lang="en-US" dirty="0"/>
              <a:t>Making 3-rd party software or code run</a:t>
            </a:r>
          </a:p>
          <a:p>
            <a:r>
              <a:rPr lang="en-US" dirty="0"/>
              <a:t>Database and data management consultancy</a:t>
            </a:r>
          </a:p>
          <a:p>
            <a:r>
              <a:rPr lang="en-US" dirty="0"/>
              <a:t>Help with genomic repositories:</a:t>
            </a:r>
          </a:p>
          <a:p>
            <a:pPr lvl="1"/>
            <a:r>
              <a:rPr lang="en-US" dirty="0"/>
              <a:t>Upload and publishing of own data</a:t>
            </a:r>
          </a:p>
          <a:p>
            <a:pPr lvl="1"/>
            <a:r>
              <a:rPr lang="en-US" dirty="0"/>
              <a:t>Analysis of public data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3/24/23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Michal </a:t>
            </a:r>
            <a:r>
              <a:rPr lang="en-GB" dirty="0" err="1"/>
              <a:t>Okoniewski</a:t>
            </a:r>
            <a:r>
              <a:rPr lang="en-GB" dirty="0"/>
              <a:t>, Scientific IT ETH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4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projects in co-analysis mode</a:t>
            </a:r>
          </a:p>
        </p:txBody>
      </p:sp>
    </p:spTree>
    <p:extLst>
      <p:ext uri="{BB962C8B-B14F-4D97-AF65-F5344CB8AC3E}">
        <p14:creationId xmlns:p14="http://schemas.microsoft.com/office/powerpoint/2010/main" val="61686610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b="5"/>
          <a:stretch>
            <a:fillRect/>
          </a:stretch>
        </p:blipFill>
        <p:spPr/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0" dirty="0"/>
              <a:t>High Performance Computing for genomic applications - basic</a:t>
            </a:r>
            <a:br>
              <a:rPr lang="en-GB" b="0" dirty="0"/>
            </a:br>
            <a:r>
              <a:rPr lang="en-GB" b="0" dirty="0"/>
              <a:t>https://</a:t>
            </a:r>
            <a:r>
              <a:rPr lang="en-GB" b="0" dirty="0" err="1"/>
              <a:t>siscourses.ethz.ch</a:t>
            </a:r>
            <a:r>
              <a:rPr lang="en-GB" b="0" dirty="0"/>
              <a:t>/hpc_genomics_2023dbiol_basic/</a:t>
            </a:r>
            <a:endParaRPr lang="en-GB" dirty="0"/>
          </a:p>
        </p:txBody>
      </p:sp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Let’s start!</a:t>
            </a:r>
          </a:p>
        </p:txBody>
      </p:sp>
      <p:grpSp>
        <p:nvGrpSpPr>
          <p:cNvPr id="10" name="Gruppieren 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1" name="Rechteck 10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hteck 11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echteck 12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4" name="Bild 18" descr="g_eth_logo_kurz_neg_Schutzraum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227373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eth_praesentation_16zu9_ETH1">
  <a:themeElements>
    <a:clrScheme name="ETH 1 - Externe Kommunikation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1F407A"/>
      </a:accent1>
      <a:accent2>
        <a:srgbClr val="435F8F"/>
      </a:accent2>
      <a:accent3>
        <a:srgbClr val="677DA5"/>
      </a:accent3>
      <a:accent4>
        <a:srgbClr val="8B9CBA"/>
      </a:accent4>
      <a:accent5>
        <a:srgbClr val="AEBACF"/>
      </a:accent5>
      <a:accent6>
        <a:srgbClr val="D2D9E4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1 - Externe Kommunikation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1F407A"/>
        </a:accent1>
        <a:accent2>
          <a:srgbClr val="435F8F"/>
        </a:accent2>
        <a:accent3>
          <a:srgbClr val="677DA5"/>
        </a:accent3>
        <a:accent4>
          <a:srgbClr val="8B9CBA"/>
        </a:accent4>
        <a:accent5>
          <a:srgbClr val="AEBACF"/>
        </a:accent5>
        <a:accent6>
          <a:srgbClr val="D2D9E4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14D04701-88AA-4AA7-9D81-402D56FFC931}"/>
    </a:ext>
  </a:extLst>
</a:theme>
</file>

<file path=ppt/theme/theme10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th_praesentation_16zu9_ETH2">
  <a:themeElements>
    <a:clrScheme name="ETH 2 - Interne Kommunikation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85A2C"/>
      </a:accent1>
      <a:accent2>
        <a:srgbClr val="65744E"/>
      </a:accent2>
      <a:accent3>
        <a:srgbClr val="838F70"/>
      </a:accent3>
      <a:accent4>
        <a:srgbClr val="A0A991"/>
      </a:accent4>
      <a:accent5>
        <a:srgbClr val="BDC4B3"/>
      </a:accent5>
      <a:accent6>
        <a:srgbClr val="DADED5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2 - Interne Kommunikation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485A2C"/>
        </a:accent1>
        <a:accent2>
          <a:srgbClr val="65744E"/>
        </a:accent2>
        <a:accent3>
          <a:srgbClr val="838F70"/>
        </a:accent3>
        <a:accent4>
          <a:srgbClr val="A0A991"/>
        </a:accent4>
        <a:accent5>
          <a:srgbClr val="BDC4B3"/>
        </a:accent5>
        <a:accent6>
          <a:srgbClr val="DADED5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9E63475A-254A-4708-9A66-AAF923C71901}"/>
    </a:ext>
  </a:extLst>
</a:theme>
</file>

<file path=ppt/theme/theme3.xml><?xml version="1.0" encoding="utf-8"?>
<a:theme xmlns:a="http://schemas.openxmlformats.org/drawingml/2006/main" name="eth_praesentation_16zu9_ETH3">
  <a:themeElements>
    <a:clrScheme name="ETH 3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1269B0"/>
      </a:accent1>
      <a:accent2>
        <a:srgbClr val="3881BD"/>
      </a:accent2>
      <a:accent3>
        <a:srgbClr val="5E99C9"/>
      </a:accent3>
      <a:accent4>
        <a:srgbClr val="84B1D6"/>
      </a:accent4>
      <a:accent5>
        <a:srgbClr val="AAC9E3"/>
      </a:accent5>
      <a:accent6>
        <a:srgbClr val="D0E1EF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3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1269B0"/>
        </a:accent1>
        <a:accent2>
          <a:srgbClr val="3881BD"/>
        </a:accent2>
        <a:accent3>
          <a:srgbClr val="5E99C9"/>
        </a:accent3>
        <a:accent4>
          <a:srgbClr val="84B1D6"/>
        </a:accent4>
        <a:accent5>
          <a:srgbClr val="AAC9E3"/>
        </a:accent5>
        <a:accent6>
          <a:srgbClr val="D0E1EF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C68D25FC-1828-409B-AACA-0B555895D782}"/>
    </a:ext>
  </a:extLst>
</a:theme>
</file>

<file path=ppt/theme/theme4.xml><?xml version="1.0" encoding="utf-8"?>
<a:theme xmlns:a="http://schemas.openxmlformats.org/drawingml/2006/main" name="eth_praesentation_16zu9_ETH4">
  <a:themeElements>
    <a:clrScheme name="ETH 4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72791C"/>
      </a:accent1>
      <a:accent2>
        <a:srgbClr val="898E40"/>
      </a:accent2>
      <a:accent3>
        <a:srgbClr val="9FA465"/>
      </a:accent3>
      <a:accent4>
        <a:srgbClr val="B6B989"/>
      </a:accent4>
      <a:accent5>
        <a:srgbClr val="CCCFAD"/>
      </a:accent5>
      <a:accent6>
        <a:srgbClr val="E3E4D2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4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72791C"/>
        </a:accent1>
        <a:accent2>
          <a:srgbClr val="898E40"/>
        </a:accent2>
        <a:accent3>
          <a:srgbClr val="9FA465"/>
        </a:accent3>
        <a:accent4>
          <a:srgbClr val="B6B989"/>
        </a:accent4>
        <a:accent5>
          <a:srgbClr val="CCCFAD"/>
        </a:accent5>
        <a:accent6>
          <a:srgbClr val="E3E4D2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30CC2496-AAE8-4D91-A113-790662DB3094}"/>
    </a:ext>
  </a:extLst>
</a:theme>
</file>

<file path=ppt/theme/theme5.xml><?xml version="1.0" encoding="utf-8"?>
<a:theme xmlns:a="http://schemas.openxmlformats.org/drawingml/2006/main" name="eth_praesentation_16zu9_ETH5">
  <a:themeElements>
    <a:clrScheme name="ETH 5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91056A"/>
      </a:accent1>
      <a:accent2>
        <a:srgbClr val="A32D82"/>
      </a:accent2>
      <a:accent3>
        <a:srgbClr val="B4559A"/>
      </a:accent3>
      <a:accent4>
        <a:srgbClr val="C67DB2"/>
      </a:accent4>
      <a:accent5>
        <a:srgbClr val="D7A5C9"/>
      </a:accent5>
      <a:accent6>
        <a:srgbClr val="DFCDE1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5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91056A"/>
        </a:accent1>
        <a:accent2>
          <a:srgbClr val="A32D82"/>
        </a:accent2>
        <a:accent3>
          <a:srgbClr val="B4559A"/>
        </a:accent3>
        <a:accent4>
          <a:srgbClr val="C67DB2"/>
        </a:accent4>
        <a:accent5>
          <a:srgbClr val="D7A5C9"/>
        </a:accent5>
        <a:accent6>
          <a:srgbClr val="DFCDE1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AB8548D2-5138-45AD-993A-64BC1CA34FCA}"/>
    </a:ext>
  </a:extLst>
</a:theme>
</file>

<file path=ppt/theme/theme6.xml><?xml version="1.0" encoding="utf-8"?>
<a:theme xmlns:a="http://schemas.openxmlformats.org/drawingml/2006/main" name="eth_praesentation_16zu9_ETH6">
  <a:themeElements>
    <a:clrScheme name="ETH 6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6F6F64"/>
      </a:accent1>
      <a:accent2>
        <a:srgbClr val="86867D"/>
      </a:accent2>
      <a:accent3>
        <a:srgbClr val="9D9D96"/>
      </a:accent3>
      <a:accent4>
        <a:srgbClr val="B4B4AE"/>
      </a:accent4>
      <a:accent5>
        <a:srgbClr val="CBCBC7"/>
      </a:accent5>
      <a:accent6>
        <a:srgbClr val="E2E2E0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6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6F6F64"/>
        </a:accent1>
        <a:accent2>
          <a:srgbClr val="86867D"/>
        </a:accent2>
        <a:accent3>
          <a:srgbClr val="9D9D96"/>
        </a:accent3>
        <a:accent4>
          <a:srgbClr val="B4B4AE"/>
        </a:accent4>
        <a:accent5>
          <a:srgbClr val="CBCBC7"/>
        </a:accent5>
        <a:accent6>
          <a:srgbClr val="E2E2E0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78DC8CA1-480E-4F25-8D0E-6ED1E856F6F5}"/>
    </a:ext>
  </a:extLst>
</a:theme>
</file>

<file path=ppt/theme/theme7.xml><?xml version="1.0" encoding="utf-8"?>
<a:theme xmlns:a="http://schemas.openxmlformats.org/drawingml/2006/main" name="eth_praesentation_16zu9_ETH7">
  <a:themeElements>
    <a:clrScheme name="ETH 7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A8322D"/>
      </a:accent1>
      <a:accent2>
        <a:srgbClr val="B6534F"/>
      </a:accent2>
      <a:accent3>
        <a:srgbClr val="C47470"/>
      </a:accent3>
      <a:accent4>
        <a:srgbClr val="D29492"/>
      </a:accent4>
      <a:accent5>
        <a:srgbClr val="E0B5B3"/>
      </a:accent5>
      <a:accent6>
        <a:srgbClr val="EED6D5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7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A8322D"/>
        </a:accent1>
        <a:accent2>
          <a:srgbClr val="B6534F"/>
        </a:accent2>
        <a:accent3>
          <a:srgbClr val="C47470"/>
        </a:accent3>
        <a:accent4>
          <a:srgbClr val="D29492"/>
        </a:accent4>
        <a:accent5>
          <a:srgbClr val="E0B5B3"/>
        </a:accent5>
        <a:accent6>
          <a:srgbClr val="EED6D5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4783D990-5079-41F3-87DA-6B596A68A635}"/>
    </a:ext>
  </a:extLst>
</a:theme>
</file>

<file path=ppt/theme/theme8.xml><?xml version="1.0" encoding="utf-8"?>
<a:theme xmlns:a="http://schemas.openxmlformats.org/drawingml/2006/main" name="eth_praesentation_16zu9_ETH8">
  <a:themeElements>
    <a:clrScheme name="ETH 8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7A96"/>
      </a:accent1>
      <a:accent2>
        <a:srgbClr val="298FA7"/>
      </a:accent2>
      <a:accent3>
        <a:srgbClr val="52A5B8"/>
      </a:accent3>
      <a:accent4>
        <a:srgbClr val="7ABAC8"/>
      </a:accent4>
      <a:accent5>
        <a:srgbClr val="A3CFD9"/>
      </a:accent5>
      <a:accent6>
        <a:srgbClr val="CCE4EA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8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007A96"/>
        </a:accent1>
        <a:accent2>
          <a:srgbClr val="298FA7"/>
        </a:accent2>
        <a:accent3>
          <a:srgbClr val="52A5B8"/>
        </a:accent3>
        <a:accent4>
          <a:srgbClr val="7ABAC8"/>
        </a:accent4>
        <a:accent5>
          <a:srgbClr val="A3CFD9"/>
        </a:accent5>
        <a:accent6>
          <a:srgbClr val="CCE4EA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2A28C46A-3997-47D2-AC1E-57E62A89DBFA}"/>
    </a:ext>
  </a:extLst>
</a:theme>
</file>

<file path=ppt/theme/theme9.xml><?xml version="1.0" encoding="utf-8"?>
<a:theme xmlns:a="http://schemas.openxmlformats.org/drawingml/2006/main" name="eth_praesentation_16zu9_ETH9">
  <a:themeElements>
    <a:clrScheme name="ETH 9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956013"/>
      </a:accent1>
      <a:accent2>
        <a:srgbClr val="A67939"/>
      </a:accent2>
      <a:accent3>
        <a:srgbClr val="B7935F"/>
      </a:accent3>
      <a:accent4>
        <a:srgbClr val="C8AC84"/>
      </a:accent4>
      <a:accent5>
        <a:srgbClr val="D9C6AA"/>
      </a:accent5>
      <a:accent6>
        <a:srgbClr val="EADFD0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9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956013"/>
        </a:accent1>
        <a:accent2>
          <a:srgbClr val="A67939"/>
        </a:accent2>
        <a:accent3>
          <a:srgbClr val="B7935F"/>
        </a:accent3>
        <a:accent4>
          <a:srgbClr val="C8AC84"/>
        </a:accent4>
        <a:accent5>
          <a:srgbClr val="D9C6AA"/>
        </a:accent5>
        <a:accent6>
          <a:srgbClr val="EADFD0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DD494187-604D-451F-A02A-E84B44D03BE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7BAA1DF1212447B75B1D2F74F107CF" ma:contentTypeVersion="2" ma:contentTypeDescription="Create a new document." ma:contentTypeScope="" ma:versionID="8fa928f791c9ad60dfadd4b109fe42d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faabc5765df182e36866dbc834f0b0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DD2728-513B-4C02-B270-6A03CBE7693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F7F5ACA-0F01-441B-BB22-CECEC1FDEAC9}">
  <ds:schemaRefs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0E9601EB-10E3-42C9-B0A1-AB1AB28274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ID_Praesentation_EXTERN_blau_e</Template>
  <TotalTime>5807</TotalTime>
  <Words>249</Words>
  <Application>Microsoft Macintosh PowerPoint</Application>
  <PresentationFormat>Custom</PresentationFormat>
  <Paragraphs>60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5</vt:i4>
      </vt:variant>
    </vt:vector>
  </HeadingPairs>
  <TitlesOfParts>
    <vt:vector size="17" baseType="lpstr">
      <vt:lpstr>Arial</vt:lpstr>
      <vt:lpstr>Times New Roman</vt:lpstr>
      <vt:lpstr>Wingdings</vt:lpstr>
      <vt:lpstr>eth_praesentation_16zu9_ETH1</vt:lpstr>
      <vt:lpstr>eth_praesentation_16zu9_ETH2</vt:lpstr>
      <vt:lpstr>eth_praesentation_16zu9_ETH3</vt:lpstr>
      <vt:lpstr>eth_praesentation_16zu9_ETH4</vt:lpstr>
      <vt:lpstr>eth_praesentation_16zu9_ETH5</vt:lpstr>
      <vt:lpstr>eth_praesentation_16zu9_ETH6</vt:lpstr>
      <vt:lpstr>eth_praesentation_16zu9_ETH7</vt:lpstr>
      <vt:lpstr>eth_praesentation_16zu9_ETH8</vt:lpstr>
      <vt:lpstr>eth_praesentation_16zu9_ETH9</vt:lpstr>
      <vt:lpstr>Welcome to the course: High Performance Computing for genomic applications  - basic</vt:lpstr>
      <vt:lpstr>Genomic data analysis and co-analysis</vt:lpstr>
      <vt:lpstr>Co-analysis principles</vt:lpstr>
      <vt:lpstr>Example projects in co-analysis mode</vt:lpstr>
      <vt:lpstr>High Performance Computing for genomic applications - basic https://siscourses.ethz.ch/hpc_genomics_2023dbiol_basic/</vt:lpstr>
    </vt:vector>
  </TitlesOfParts>
  <Company>Hewlett-Packard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Samuel Fux</dc:creator>
  <cp:lastModifiedBy>lrkqook751@idethz.onmicrosoft.com</cp:lastModifiedBy>
  <cp:revision>53</cp:revision>
  <cp:lastPrinted>2013-06-08T11:22:51Z</cp:lastPrinted>
  <dcterms:created xsi:type="dcterms:W3CDTF">2017-10-18T13:56:35Z</dcterms:created>
  <dcterms:modified xsi:type="dcterms:W3CDTF">2023-03-24T14:17:59Z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0x010100527BAA1DF1212447B75B1D2F74F107CF</vt:lpwstr>
  </property>
</Properties>
</file>