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44"/>
  </p:notesMasterIdLst>
  <p:handoutMasterIdLst>
    <p:handoutMasterId r:id="rId45"/>
  </p:handoutMasterIdLst>
  <p:sldIdLst>
    <p:sldId id="268" r:id="rId13"/>
    <p:sldId id="272" r:id="rId14"/>
    <p:sldId id="273" r:id="rId15"/>
    <p:sldId id="285" r:id="rId16"/>
    <p:sldId id="294" r:id="rId17"/>
    <p:sldId id="295" r:id="rId18"/>
    <p:sldId id="274" r:id="rId19"/>
    <p:sldId id="275" r:id="rId20"/>
    <p:sldId id="291" r:id="rId21"/>
    <p:sldId id="282" r:id="rId22"/>
    <p:sldId id="290" r:id="rId23"/>
    <p:sldId id="283" r:id="rId24"/>
    <p:sldId id="284" r:id="rId25"/>
    <p:sldId id="276" r:id="rId26"/>
    <p:sldId id="279" r:id="rId27"/>
    <p:sldId id="277" r:id="rId28"/>
    <p:sldId id="280" r:id="rId29"/>
    <p:sldId id="278" r:id="rId30"/>
    <p:sldId id="281" r:id="rId31"/>
    <p:sldId id="293" r:id="rId32"/>
    <p:sldId id="287" r:id="rId33"/>
    <p:sldId id="286" r:id="rId34"/>
    <p:sldId id="296" r:id="rId35"/>
    <p:sldId id="297" r:id="rId36"/>
    <p:sldId id="288" r:id="rId37"/>
    <p:sldId id="292" r:id="rId38"/>
    <p:sldId id="298" r:id="rId39"/>
    <p:sldId id="299" r:id="rId40"/>
    <p:sldId id="300" r:id="rId41"/>
    <p:sldId id="301" r:id="rId42"/>
    <p:sldId id="271" r:id="rId43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1008" y="176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27.03.23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27.03.23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tslib.org/doc/samtools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omp.ethz.ch/wiki/GDC_software_stack" TargetMode="External"/><Relationship Id="rId2" Type="http://schemas.openxmlformats.org/officeDocument/2006/relationships/hyperlink" Target="https://scicomp.ethz.ch/wiki/New_SPACK_software_stack_on_Eule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ncbi.github.io/sra-tools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atkforums.broadinstitute.org/gatk/discussion/7869/howto-discover-variants-with-gatk-a-gatk-workshop-tutorial" TargetMode="External"/><Relationship Id="rId2" Type="http://schemas.openxmlformats.org/officeDocument/2006/relationships/hyperlink" Target="https://software.broadinstitute.org/gatk/documentation/tooldocs/current/https:/software.broadinstitute.org/gatk/documentation/topic?name=tutorials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Tuxedo suite and “new tuxedo”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15" y="1732164"/>
            <a:ext cx="3232753" cy="4437112"/>
          </a:xfrm>
          <a:prstGeom prst="rect">
            <a:avLst/>
          </a:prstGeom>
        </p:spPr>
      </p:pic>
      <p:pic>
        <p:nvPicPr>
          <p:cNvPr id="1026" name="Picture 2" descr="figure1">
            <a:extLst>
              <a:ext uri="{FF2B5EF4-FFF2-40B4-BE49-F238E27FC236}">
                <a16:creationId xmlns:a16="http://schemas.microsoft.com/office/drawing/2014/main" id="{4947E5A3-7770-F544-BFE4-B8B88DE4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1" y="980728"/>
            <a:ext cx="3552557" cy="56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0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BE382-1770-5645-A863-EAA3C7ED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EFD8A-6EBA-564F-9A82-C790AEB3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30491-72B0-8546-9B40-A5634595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86361-341B-B744-ABC5-0C69292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“New tuxedo suite”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694290-A8BE-4345-B940-B82A677CB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79" y="1644571"/>
            <a:ext cx="8208912" cy="46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63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discovery tools</a:t>
            </a:r>
          </a:p>
          <a:p>
            <a:r>
              <a:rPr lang="en-US" dirty="0"/>
              <a:t>Uses coverage and junctions from a BAM file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cufflinks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Other </a:t>
            </a:r>
          </a:p>
          <a:p>
            <a:pPr lvl="1"/>
            <a:r>
              <a:rPr lang="en-US" dirty="0" err="1"/>
              <a:t>cuffmerge</a:t>
            </a:r>
            <a:r>
              <a:rPr lang="en-US" dirty="0"/>
              <a:t>, </a:t>
            </a:r>
            <a:r>
              <a:rPr lang="en-US" dirty="0" err="1"/>
              <a:t>cuffdiff</a:t>
            </a:r>
            <a:r>
              <a:rPr lang="en-US" dirty="0"/>
              <a:t>, </a:t>
            </a:r>
            <a:r>
              <a:rPr lang="en-US" dirty="0" err="1"/>
              <a:t>cuffquant</a:t>
            </a:r>
            <a:r>
              <a:rPr lang="en-US" dirty="0"/>
              <a:t>, </a:t>
            </a:r>
            <a:r>
              <a:rPr lang="en-US" dirty="0" err="1"/>
              <a:t>cuffnorm</a:t>
            </a:r>
            <a:r>
              <a:rPr lang="en-US" dirty="0"/>
              <a:t>, </a:t>
            </a:r>
            <a:r>
              <a:rPr lang="en-US" dirty="0" err="1"/>
              <a:t>CummeRbund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79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GTF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" y="2275308"/>
            <a:ext cx="11117670" cy="39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20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aware aligner, loading index into memory</a:t>
            </a:r>
          </a:p>
          <a:p>
            <a:r>
              <a:rPr lang="en-US" dirty="0"/>
              <a:t>Results similar to </a:t>
            </a:r>
            <a:r>
              <a:rPr lang="en-US" dirty="0" err="1"/>
              <a:t>tophat</a:t>
            </a:r>
            <a:r>
              <a:rPr lang="en-US" dirty="0"/>
              <a:t>, but faster</a:t>
            </a:r>
          </a:p>
          <a:p>
            <a:r>
              <a:rPr lang="en-US" dirty="0"/>
              <a:t>--</a:t>
            </a:r>
            <a:r>
              <a:rPr lang="en-US" dirty="0" err="1"/>
              <a:t>genomeLoad</a:t>
            </a:r>
            <a:r>
              <a:rPr lang="en-US" dirty="0"/>
              <a:t> </a:t>
            </a:r>
            <a:r>
              <a:rPr lang="en-US" dirty="0" err="1"/>
              <a:t>LoadAndKeep</a:t>
            </a:r>
            <a:endParaRPr lang="en-US" dirty="0"/>
          </a:p>
          <a:p>
            <a:r>
              <a:rPr lang="en-US" dirty="0"/>
              <a:t>With specific options, can produce BAM and do the counting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alexdobin</a:t>
            </a:r>
            <a:r>
              <a:rPr lang="en-US" dirty="0"/>
              <a:t>/STAR/blob/master/doc/</a:t>
            </a:r>
            <a:r>
              <a:rPr lang="en-US" dirty="0" err="1"/>
              <a:t>STARmanual.pdf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5" y="3573016"/>
            <a:ext cx="98330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78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statistics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35" y="476672"/>
            <a:ext cx="7908928" cy="67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53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</a:t>
            </a:r>
            <a:r>
              <a:rPr lang="en-US" dirty="0" err="1"/>
              <a:t>subjunc</a:t>
            </a:r>
            <a:r>
              <a:rPr lang="en-US" dirty="0"/>
              <a:t> similar to STAR and </a:t>
            </a:r>
            <a:r>
              <a:rPr lang="en-US" dirty="0" err="1"/>
              <a:t>featureCounts</a:t>
            </a:r>
            <a:r>
              <a:rPr lang="en-US" dirty="0"/>
              <a:t> </a:t>
            </a:r>
          </a:p>
          <a:p>
            <a:r>
              <a:rPr lang="en-US" dirty="0"/>
              <a:t>Building index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subread-buildindex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</a:t>
            </a:r>
          </a:p>
          <a:p>
            <a:r>
              <a:rPr lang="en-US" dirty="0"/>
              <a:t>Alignment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bioinf.wehi.edu.au</a:t>
            </a:r>
            <a:r>
              <a:rPr lang="en-US" dirty="0"/>
              <a:t>/</a:t>
            </a:r>
            <a:r>
              <a:rPr lang="en-US" dirty="0" err="1"/>
              <a:t>subread</a:t>
            </a:r>
            <a:r>
              <a:rPr lang="en-US" dirty="0"/>
              <a:t>-package/</a:t>
            </a:r>
            <a:r>
              <a:rPr lang="en-US" dirty="0" err="1"/>
              <a:t>SubreadUsersGuide.pdf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3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tool for conversion of BAM </a:t>
            </a:r>
            <a:r>
              <a:rPr lang="en-US" dirty="0">
                <a:sym typeface="Wingdings"/>
              </a:rPr>
              <a:t> SAM </a:t>
            </a:r>
          </a:p>
          <a:p>
            <a:r>
              <a:rPr lang="en-US" dirty="0">
                <a:sym typeface="Wingdings"/>
              </a:rPr>
              <a:t>Many other operations: pileup</a:t>
            </a:r>
            <a:r>
              <a:rPr lang="mr-IN" dirty="0">
                <a:sym typeface="Wingdings"/>
              </a:rPr>
              <a:t>…</a:t>
            </a:r>
            <a:endParaRPr lang="pl-PL" dirty="0">
              <a:sym typeface="Wingdings"/>
            </a:endParaRPr>
          </a:p>
          <a:p>
            <a:r>
              <a:rPr lang="pl-PL" dirty="0" err="1">
                <a:sym typeface="Wingdings"/>
              </a:rPr>
              <a:t>See</a:t>
            </a:r>
            <a:r>
              <a:rPr lang="pl-PL" dirty="0">
                <a:sym typeface="Wingdings"/>
              </a:rPr>
              <a:t>: </a:t>
            </a:r>
            <a:r>
              <a:rPr lang="de-CH" dirty="0">
                <a:hlinkClick r:id="rId2"/>
              </a:rPr>
              <a:t>http://www.htslib.org/doc/samtools.html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samtools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77" y="3514872"/>
            <a:ext cx="12727596" cy="30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67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flexible counting in genomic features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featureCounts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-M -s 2 -T 24 -t gene -g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gene_id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-a /cluster/home/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/hg38/Homo_sapiens.GRCh38.86.chr.gtf -o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mini.cnt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92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8" y="1411661"/>
            <a:ext cx="5405698" cy="489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46" y="1445726"/>
            <a:ext cx="7335259" cy="4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8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load</a:t>
            </a:r>
          </a:p>
          <a:p>
            <a:r>
              <a:rPr lang="en-US" dirty="0"/>
              <a:t>module load </a:t>
            </a:r>
            <a:r>
              <a:rPr lang="en-US" dirty="0" err="1"/>
              <a:t>gdc</a:t>
            </a:r>
            <a:endParaRPr lang="en-US" dirty="0"/>
          </a:p>
          <a:p>
            <a:r>
              <a:rPr lang="en-US" dirty="0"/>
              <a:t>module avail</a:t>
            </a:r>
          </a:p>
          <a:p>
            <a:r>
              <a:rPr lang="en-US" dirty="0"/>
              <a:t>module purge</a:t>
            </a:r>
          </a:p>
          <a:p>
            <a:r>
              <a:rPr lang="en-GB" dirty="0"/>
              <a:t>env2lmod, lmod2env</a:t>
            </a:r>
          </a:p>
          <a:p>
            <a:endParaRPr lang="en-GB" dirty="0"/>
          </a:p>
          <a:p>
            <a:r>
              <a:rPr lang="en-GB" dirty="0"/>
              <a:t>New/old =&gt; current/legacy software</a:t>
            </a:r>
          </a:p>
          <a:p>
            <a:pPr lvl="1"/>
            <a:r>
              <a:rPr lang="en-GB" sz="1200" dirty="0"/>
              <a:t>In the Euler introduction part</a:t>
            </a:r>
          </a:p>
          <a:p>
            <a:pPr lvl="1"/>
            <a:r>
              <a:rPr lang="en-GB" sz="1200" dirty="0">
                <a:hlinkClick r:id="rId2"/>
              </a:rPr>
              <a:t>https://scicomp.ethz.ch/wiki/New_SPACK_software_stack_on_Euler</a:t>
            </a:r>
            <a:endParaRPr lang="en-GB" sz="1200" dirty="0"/>
          </a:p>
          <a:p>
            <a:pPr lvl="1"/>
            <a:r>
              <a:rPr lang="en-GB" sz="1200" dirty="0">
                <a:hlinkClick r:id="rId3"/>
              </a:rPr>
              <a:t>https://scicomp.ethz.ch/wiki/GDC_software_stack</a:t>
            </a:r>
            <a:endParaRPr lang="en-GB" sz="1200" dirty="0"/>
          </a:p>
          <a:p>
            <a:pPr marL="361950" lvl="1" indent="0">
              <a:buNone/>
            </a:pP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modules on EULER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87" y="980728"/>
            <a:ext cx="6191983" cy="3366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87" y="3717033"/>
            <a:ext cx="617773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92C2-5B9A-EE4E-A2F9-0772F4FB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B4FA5-511D-C841-B38D-293B938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6E7A-54C4-BF4F-8A27-1CFDDD0A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332D2E-574F-6848-BE56-55D22754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Counting reads in genes is non-trivial! 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65C1F62-AA83-DF49-B837-F2222354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219702"/>
            <a:ext cx="4895304" cy="502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B2CB3-0B5C-544D-B141-0D8FE24B19E4}"/>
              </a:ext>
            </a:extLst>
          </p:cNvPr>
          <p:cNvSpPr txBox="1"/>
          <p:nvPr/>
        </p:nvSpPr>
        <p:spPr>
          <a:xfrm>
            <a:off x="8901931" y="5085184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htSeq counting modes</a:t>
            </a:r>
          </a:p>
          <a:p>
            <a:r>
              <a:rPr lang="en-GB" dirty="0"/>
              <a:t>b</a:t>
            </a:r>
            <a:r>
              <a:rPr lang="en-CH" dirty="0"/>
              <a:t>y Simon Anders</a:t>
            </a:r>
          </a:p>
        </p:txBody>
      </p:sp>
    </p:spTree>
    <p:extLst>
      <p:ext uri="{BB962C8B-B14F-4D97-AF65-F5344CB8AC3E}">
        <p14:creationId xmlns:p14="http://schemas.microsoft.com/office/powerpoint/2010/main" val="31795591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9DFF45-9849-C54C-A54A-F2C7E1E7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24064"/>
            <a:ext cx="11537950" cy="2125016"/>
          </a:xfrm>
        </p:spPr>
        <p:txBody>
          <a:bodyPr/>
          <a:lstStyle/>
          <a:p>
            <a:r>
              <a:rPr lang="en-US" dirty="0"/>
              <a:t>Defaults counting features can be </a:t>
            </a:r>
            <a:r>
              <a:rPr lang="en-US" dirty="0" err="1"/>
              <a:t>fuound</a:t>
            </a:r>
            <a:r>
              <a:rPr lang="en-US" dirty="0"/>
              <a:t> in current STAR</a:t>
            </a:r>
          </a:p>
          <a:p>
            <a:r>
              <a:rPr lang="en-US" dirty="0"/>
              <a:t>Still, for many cases a more careful counting is needed</a:t>
            </a:r>
          </a:p>
          <a:p>
            <a:r>
              <a:rPr lang="en-US" dirty="0"/>
              <a:t>Gene or exon level counting</a:t>
            </a:r>
          </a:p>
          <a:p>
            <a:r>
              <a:rPr lang="en-US" dirty="0"/>
              <a:t>Options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B61D6-0B58-6B49-81DC-567A2918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4571C-305C-8546-A5EB-FA2BF465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13A8-B2FF-AA43-98DB-51F9EA67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609E4-733D-2F47-AA97-88E7E991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</a:t>
            </a:r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C89C9187-8F0B-C649-8D97-D27A28DF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3" y="3752360"/>
            <a:ext cx="853235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048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command line download of public datasets from Short Read Archive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http://ncbi.github.io/sra-tools/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fastq</a:t>
            </a:r>
            <a:r>
              <a:rPr lang="en-US" b="1" dirty="0"/>
              <a:t>-dump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err="1"/>
              <a:t>fastq</a:t>
            </a:r>
            <a:r>
              <a:rPr lang="en-US" dirty="0"/>
              <a:t>-dump --split-files ERR2811092</a:t>
            </a:r>
          </a:p>
          <a:p>
            <a:pPr marL="0" indent="0">
              <a:buNone/>
            </a:pPr>
            <a:r>
              <a:rPr lang="en-US" b="1" dirty="0"/>
              <a:t>	(from v2.9) </a:t>
            </a:r>
            <a:r>
              <a:rPr lang="en-US" dirty="0" err="1"/>
              <a:t>fasterq</a:t>
            </a:r>
            <a:r>
              <a:rPr lang="en-US" dirty="0"/>
              <a:t>-dump --split-files ERR2811092 –e 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tools</a:t>
            </a:r>
          </a:p>
        </p:txBody>
      </p:sp>
    </p:spTree>
    <p:extLst>
      <p:ext uri="{BB962C8B-B14F-4D97-AF65-F5344CB8AC3E}">
        <p14:creationId xmlns:p14="http://schemas.microsoft.com/office/powerpoint/2010/main" val="9938294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B9597-2860-2E40-9362-13FDC7C0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“swiss army knife” for BED, GFF, SAM/BAM, VCF</a:t>
            </a:r>
          </a:p>
          <a:p>
            <a:endParaRPr lang="en-CH" dirty="0"/>
          </a:p>
          <a:p>
            <a:r>
              <a:rPr lang="en-GB" dirty="0"/>
              <a:t>C</a:t>
            </a:r>
            <a:r>
              <a:rPr lang="en-CH" dirty="0"/>
              <a:t>onversion</a:t>
            </a:r>
          </a:p>
          <a:p>
            <a:r>
              <a:rPr lang="en-CH" dirty="0"/>
              <a:t>Annotation</a:t>
            </a:r>
          </a:p>
          <a:p>
            <a:r>
              <a:rPr lang="en-CH" dirty="0"/>
              <a:t>Getting sequences</a:t>
            </a:r>
          </a:p>
          <a:p>
            <a:r>
              <a:rPr lang="en-CH" dirty="0"/>
              <a:t>Genomic ranges</a:t>
            </a:r>
          </a:p>
          <a:p>
            <a:r>
              <a:rPr lang="en-CH" dirty="0"/>
              <a:t>….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08CD9-781A-6B4F-9CF2-511448A6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55116-3AA8-D840-86F9-E52C24FB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30CBF-4901-074B-A50D-888B05CA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541EAD-3BC8-7248-A8B7-5743313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1EF9398-96B2-C043-BF4E-F3F56C41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86" y="670718"/>
            <a:ext cx="2574379" cy="34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21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7521C-8C5E-154E-BBEA-5D0ECF8C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2765F-495E-EA47-85E5-A22328B7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97759-0F25-5746-A7FB-118D11A2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F11239-C530-894F-B3C2-2BBE991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 - intersect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D0FA154-C03E-2146-B786-A6D38639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5" y="1091892"/>
            <a:ext cx="6532175" cy="56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333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r>
              <a:rPr lang="en-US" dirty="0"/>
              <a:t>GATK is a genomic toolbox for various operations related mainly to genomic variants calling </a:t>
            </a:r>
          </a:p>
          <a:p>
            <a:r>
              <a:rPr lang="en-US" dirty="0"/>
              <a:t>Operations include producing a variant file *.</a:t>
            </a:r>
            <a:r>
              <a:rPr lang="en-US" dirty="0" err="1"/>
              <a:t>vcf</a:t>
            </a:r>
            <a:r>
              <a:rPr lang="en-US" dirty="0"/>
              <a:t> from an alignment file *.bam 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module load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gcc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/4.8.2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gdc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java/1.8.0_73 </a:t>
            </a:r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gatk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/3.5java -jar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GenomeAnalysisTK.jar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-T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UnifiedGenotyper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-R ref/human_g1k_b37_20.fasta -I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bams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exp_design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/NA12878_wgs_20.bam -o sandbox/NA12878_wgs_20_UG_calls.vcf -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glm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BOTH -L 20:10,000,000-10,200,000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https://software.broadinstitute.org/gatk/documentation/tooldocs/current/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https://software.broadinstitute.org/gatk/documentation/topic?name=tutorials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http://gatkforums.broadinstitute.org/gatk/discussion/7869/howto-discover-variants-with-gatk-a-gatk-workshop-tutorial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GATK</a:t>
            </a:r>
          </a:p>
        </p:txBody>
      </p:sp>
    </p:spTree>
    <p:extLst>
      <p:ext uri="{BB962C8B-B14F-4D97-AF65-F5344CB8AC3E}">
        <p14:creationId xmlns:p14="http://schemas.microsoft.com/office/powerpoint/2010/main" val="35332567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6C1855-3C07-EE4B-9F04-D73BF897C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94362"/>
              </p:ext>
            </p:extLst>
          </p:nvPr>
        </p:nvGraphicFramePr>
        <p:xfrm>
          <a:off x="323850" y="2024063"/>
          <a:ext cx="1153795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90">
                  <a:extLst>
                    <a:ext uri="{9D8B030D-6E8A-4147-A177-3AD203B41FA5}">
                      <a16:colId xmlns:a16="http://schemas.microsoft.com/office/drawing/2014/main" val="223742430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612542849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513785187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412248823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308883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  <a:r>
                        <a:rPr lang="en-CH" dirty="0"/>
                        <a:t>emory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  <a:r>
                        <a:rPr lang="en-CH" dirty="0"/>
                        <a:t>ime/queue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1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Trimming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rimmomatic, cutadapt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4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Aligners -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CH" dirty="0"/>
                        <a:t>owtie, bwa, SHRiMP, tophat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7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STAR, subread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65G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7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hisat2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8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Conversion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amtools, bcftools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Counting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featureCount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5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De-novo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Spades, velvet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256GB-1T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1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Variant calling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GATK, pileup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259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6756E-4B72-3E4B-8812-80852C3E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7E34-25A8-BC4B-B784-A4F96F12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9DF7E-90C8-CF44-AF3F-B66FE5B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094257-2EB0-5D42-A7ED-54EC9D39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Resources needed by bioinformatic tools on EULER</a:t>
            </a:r>
          </a:p>
        </p:txBody>
      </p:sp>
    </p:spTree>
    <p:extLst>
      <p:ext uri="{BB962C8B-B14F-4D97-AF65-F5344CB8AC3E}">
        <p14:creationId xmlns:p14="http://schemas.microsoft.com/office/powerpoint/2010/main" val="387672349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Python becomes increasingly popular</a:t>
            </a:r>
          </a:p>
          <a:p>
            <a:r>
              <a:rPr lang="en-CH" dirty="0"/>
              <a:t>Conda is the package manager for python-based software</a:t>
            </a:r>
          </a:p>
          <a:p>
            <a:r>
              <a:rPr lang="en-CH" dirty="0"/>
              <a:t>It takes care of dependencies, installs other packages needed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</a:t>
            </a:r>
          </a:p>
        </p:txBody>
      </p:sp>
    </p:spTree>
    <p:extLst>
      <p:ext uri="{BB962C8B-B14F-4D97-AF65-F5344CB8AC3E}">
        <p14:creationId xmlns:p14="http://schemas.microsoft.com/office/powerpoint/2010/main" val="234361124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Create and activate a new environment: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inside the environment you can add your </a:t>
            </a:r>
            <a:r>
              <a:rPr lang="en-GB" dirty="0" err="1"/>
              <a:t>conda</a:t>
            </a:r>
            <a:r>
              <a:rPr lang="en-GB" dirty="0"/>
              <a:t> installation steps, </a:t>
            </a:r>
            <a:r>
              <a:rPr lang="en-GB" dirty="0" err="1"/>
              <a:t>eg.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-c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 creates loads of small files. Thus using /cluster/project (NetApp storage) is recommended. User directory may not be a good place for </a:t>
            </a: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, due to quota limitations!  </a:t>
            </a:r>
            <a:endParaRPr lang="en-CH" sz="16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 - example</a:t>
            </a:r>
          </a:p>
        </p:txBody>
      </p:sp>
    </p:spTree>
    <p:extLst>
      <p:ext uri="{BB962C8B-B14F-4D97-AF65-F5344CB8AC3E}">
        <p14:creationId xmlns:p14="http://schemas.microsoft.com/office/powerpoint/2010/main" val="26397601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39D5C63-6E3D-5F4F-98C2-C5D57329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2" y="1665346"/>
            <a:ext cx="4939203" cy="4568763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CFC7B8E7-5C52-9C46-89A2-7453E4C7D2B2}" type="datetime1">
              <a:rPr lang="en-US" smtClean="0"/>
              <a:pPr>
                <a:spcAft>
                  <a:spcPts val="600"/>
                </a:spcAft>
              </a:pPr>
              <a:t>3/27/23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Michal Okoniewski,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905" y="6308726"/>
            <a:ext cx="355461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 anchor="t">
            <a:normAutofit/>
          </a:bodyPr>
          <a:lstStyle/>
          <a:p>
            <a:r>
              <a:rPr lang="en-CH" dirty="0"/>
              <a:t>Building own conda-based software stack -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7628-1F8E-01A2-0251-203E33F93488}"/>
              </a:ext>
            </a:extLst>
          </p:cNvPr>
          <p:cNvSpPr txBox="1"/>
          <p:nvPr/>
        </p:nvSpPr>
        <p:spPr>
          <a:xfrm>
            <a:off x="8809508" y="3284984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More on software in </a:t>
            </a:r>
          </a:p>
          <a:p>
            <a:r>
              <a:rPr lang="en-GB" dirty="0"/>
              <a:t>c</a:t>
            </a:r>
            <a:r>
              <a:rPr lang="en-CH" dirty="0"/>
              <a:t>onda and containers </a:t>
            </a:r>
          </a:p>
          <a:p>
            <a:r>
              <a:rPr lang="en-GB" dirty="0"/>
              <a:t>i</a:t>
            </a:r>
            <a:r>
              <a:rPr lang="en-CH" dirty="0"/>
              <a:t>n the advanced course…! </a:t>
            </a:r>
          </a:p>
        </p:txBody>
      </p:sp>
    </p:spTree>
    <p:extLst>
      <p:ext uri="{BB962C8B-B14F-4D97-AF65-F5344CB8AC3E}">
        <p14:creationId xmlns:p14="http://schemas.microsoft.com/office/powerpoint/2010/main" val="6234430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Trimming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trimmomatic</a:t>
            </a:r>
            <a:r>
              <a:rPr lang="pl-PL" dirty="0"/>
              <a:t>, </a:t>
            </a:r>
            <a:r>
              <a:rPr lang="pl-PL" dirty="0" err="1"/>
              <a:t>cutadapt</a:t>
            </a:r>
            <a:endParaRPr lang="pl-PL" dirty="0"/>
          </a:p>
          <a:p>
            <a:r>
              <a:rPr lang="pl-PL" dirty="0" err="1"/>
              <a:t>Aligners</a:t>
            </a:r>
            <a:r>
              <a:rPr lang="pl-PL" dirty="0"/>
              <a:t>: </a:t>
            </a:r>
          </a:p>
          <a:p>
            <a:pPr lvl="1"/>
            <a:r>
              <a:rPr lang="pl-PL" dirty="0"/>
              <a:t>General </a:t>
            </a:r>
            <a:r>
              <a:rPr lang="pl-PL" dirty="0" err="1"/>
              <a:t>purpose</a:t>
            </a:r>
            <a:r>
              <a:rPr lang="pl-PL" dirty="0"/>
              <a:t>: </a:t>
            </a:r>
            <a:r>
              <a:rPr lang="pl-PL" dirty="0" err="1"/>
              <a:t>bwa</a:t>
            </a:r>
            <a:r>
              <a:rPr lang="pl-PL" dirty="0"/>
              <a:t>, </a:t>
            </a:r>
            <a:r>
              <a:rPr lang="pl-PL" dirty="0" err="1"/>
              <a:t>bowtie</a:t>
            </a:r>
            <a:r>
              <a:rPr lang="pl-PL" dirty="0"/>
              <a:t>, </a:t>
            </a:r>
            <a:r>
              <a:rPr lang="pl-PL" dirty="0" err="1"/>
              <a:t>SHRiMP</a:t>
            </a:r>
            <a:endParaRPr lang="pl-PL" dirty="0"/>
          </a:p>
          <a:p>
            <a:pPr lvl="1"/>
            <a:r>
              <a:rPr lang="pl-PL" dirty="0"/>
              <a:t>RNA </a:t>
            </a:r>
            <a:r>
              <a:rPr lang="pl-PL" dirty="0" err="1"/>
              <a:t>aligners</a:t>
            </a:r>
            <a:r>
              <a:rPr lang="pl-PL" dirty="0"/>
              <a:t>: STAR, </a:t>
            </a:r>
            <a:r>
              <a:rPr lang="pl-PL" dirty="0" err="1"/>
              <a:t>tophat</a:t>
            </a:r>
            <a:r>
              <a:rPr lang="pl-PL" dirty="0"/>
              <a:t>, </a:t>
            </a:r>
            <a:r>
              <a:rPr lang="pl-PL" dirty="0" err="1"/>
              <a:t>subjunc</a:t>
            </a:r>
            <a:r>
              <a:rPr lang="pl-PL" dirty="0"/>
              <a:t>, hisat2</a:t>
            </a:r>
          </a:p>
          <a:p>
            <a:pPr lvl="1"/>
            <a:r>
              <a:rPr lang="pl-PL" dirty="0" err="1"/>
              <a:t>Transcriptome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</a:t>
            </a:r>
            <a:r>
              <a:rPr lang="pl-PL" dirty="0" err="1"/>
              <a:t>kallistio</a:t>
            </a:r>
            <a:r>
              <a:rPr lang="pl-PL" dirty="0"/>
              <a:t>, </a:t>
            </a:r>
            <a:r>
              <a:rPr lang="pl-PL" dirty="0" err="1"/>
              <a:t>salmon</a:t>
            </a:r>
            <a:r>
              <a:rPr lang="pl-PL" dirty="0"/>
              <a:t>, </a:t>
            </a:r>
            <a:r>
              <a:rPr lang="pl-PL" dirty="0" err="1"/>
              <a:t>sailfish</a:t>
            </a:r>
            <a:r>
              <a:rPr lang="pl-PL" dirty="0"/>
              <a:t>, RSEM</a:t>
            </a:r>
          </a:p>
          <a:p>
            <a:pPr lvl="1"/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Blast, Blat, VMATCH</a:t>
            </a:r>
          </a:p>
          <a:p>
            <a:r>
              <a:rPr lang="pl-PL" dirty="0"/>
              <a:t>De-</a:t>
            </a:r>
            <a:r>
              <a:rPr lang="pl-PL" dirty="0" err="1"/>
              <a:t>novo</a:t>
            </a:r>
            <a:r>
              <a:rPr lang="pl-PL" dirty="0"/>
              <a:t> </a:t>
            </a:r>
            <a:r>
              <a:rPr lang="pl-PL" dirty="0" err="1"/>
              <a:t>assemblers</a:t>
            </a:r>
            <a:r>
              <a:rPr lang="pl-PL" dirty="0"/>
              <a:t>: </a:t>
            </a:r>
            <a:r>
              <a:rPr lang="pl-PL" dirty="0" err="1"/>
              <a:t>trinity</a:t>
            </a:r>
            <a:r>
              <a:rPr lang="pl-PL" dirty="0"/>
              <a:t>, </a:t>
            </a:r>
            <a:r>
              <a:rPr lang="pl-PL" dirty="0" err="1"/>
              <a:t>velvet</a:t>
            </a:r>
            <a:r>
              <a:rPr lang="pl-PL" dirty="0"/>
              <a:t>, </a:t>
            </a:r>
            <a:r>
              <a:rPr lang="pl-PL" dirty="0" err="1"/>
              <a:t>spades</a:t>
            </a:r>
            <a:endParaRPr lang="pl-PL" dirty="0"/>
          </a:p>
          <a:p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extraction</a:t>
            </a:r>
            <a:r>
              <a:rPr lang="pl-PL" dirty="0"/>
              <a:t>, </a:t>
            </a:r>
            <a:r>
              <a:rPr lang="pl-PL" dirty="0" err="1"/>
              <a:t>counting</a:t>
            </a:r>
            <a:r>
              <a:rPr lang="pl-PL" dirty="0"/>
              <a:t>: </a:t>
            </a:r>
            <a:r>
              <a:rPr lang="pl-PL" dirty="0" err="1"/>
              <a:t>HTSeq</a:t>
            </a:r>
            <a:r>
              <a:rPr lang="pl-PL" dirty="0"/>
              <a:t>, </a:t>
            </a:r>
            <a:r>
              <a:rPr lang="pl-PL" dirty="0" err="1"/>
              <a:t>featureCount</a:t>
            </a:r>
            <a:endParaRPr lang="pl-PL" dirty="0"/>
          </a:p>
          <a:p>
            <a:pPr lvl="1"/>
            <a:r>
              <a:rPr lang="pl-PL" dirty="0" err="1"/>
              <a:t>Transcript</a:t>
            </a:r>
            <a:r>
              <a:rPr lang="pl-PL" dirty="0"/>
              <a:t> </a:t>
            </a:r>
            <a:r>
              <a:rPr lang="pl-PL" dirty="0" err="1"/>
              <a:t>discovery</a:t>
            </a:r>
            <a:r>
              <a:rPr lang="pl-PL" dirty="0"/>
              <a:t>: </a:t>
            </a:r>
            <a:r>
              <a:rPr lang="pl-PL" dirty="0" err="1"/>
              <a:t>cufflinks</a:t>
            </a:r>
            <a:r>
              <a:rPr lang="pl-PL" dirty="0"/>
              <a:t>, </a:t>
            </a:r>
          </a:p>
          <a:p>
            <a:r>
              <a:rPr lang="pl-PL" dirty="0" err="1"/>
              <a:t>Specialized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MISO, blast2go,…</a:t>
            </a:r>
          </a:p>
          <a:p>
            <a:r>
              <a:rPr lang="pl-PL" dirty="0"/>
              <a:t>Utilities and </a:t>
            </a:r>
            <a:r>
              <a:rPr lang="pl-PL" dirty="0" err="1"/>
              <a:t>conversion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samtools</a:t>
            </a:r>
            <a:r>
              <a:rPr lang="pl-PL" dirty="0"/>
              <a:t>, </a:t>
            </a:r>
            <a:r>
              <a:rPr lang="pl-PL" dirty="0" err="1"/>
              <a:t>bcftools</a:t>
            </a:r>
            <a:r>
              <a:rPr lang="pl-PL" dirty="0"/>
              <a:t>, </a:t>
            </a:r>
            <a:r>
              <a:rPr lang="pl-PL" dirty="0" err="1"/>
              <a:t>bedtools</a:t>
            </a:r>
            <a:r>
              <a:rPr lang="pl-PL" dirty="0"/>
              <a:t>, </a:t>
            </a:r>
            <a:r>
              <a:rPr lang="pl-PL" dirty="0" err="1"/>
              <a:t>picard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software jungle - categories </a:t>
            </a:r>
          </a:p>
        </p:txBody>
      </p:sp>
    </p:spTree>
    <p:extLst>
      <p:ext uri="{BB962C8B-B14F-4D97-AF65-F5344CB8AC3E}">
        <p14:creationId xmlns:p14="http://schemas.microsoft.com/office/powerpoint/2010/main" val="3428396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27FFF-62D6-516B-FE7F-A243D3BB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Examples: </a:t>
            </a:r>
          </a:p>
          <a:p>
            <a:pPr lvl="1"/>
            <a:r>
              <a:rPr lang="en-CH" dirty="0"/>
              <a:t>virsorter, vContact2 in metagenomics</a:t>
            </a:r>
          </a:p>
          <a:p>
            <a:pPr lvl="1"/>
            <a:r>
              <a:rPr lang="en-GB" dirty="0"/>
              <a:t>J</a:t>
            </a:r>
            <a:r>
              <a:rPr lang="en-CH" dirty="0"/>
              <a:t>uicer in HiC-seq</a:t>
            </a:r>
          </a:p>
          <a:p>
            <a:r>
              <a:rPr lang="en-CH" dirty="0"/>
              <a:t>A tool having an internal workflow of many tools, in python, bash, snakemake. </a:t>
            </a:r>
          </a:p>
          <a:p>
            <a:r>
              <a:rPr lang="en-CH" dirty="0"/>
              <a:t>Often not tuned for the cluster use:</a:t>
            </a:r>
          </a:p>
          <a:p>
            <a:pPr lvl="1"/>
            <a:r>
              <a:rPr lang="en-CH" dirty="0"/>
              <a:t>Complex internally. Sometimes generating many separate cluster jobs. Sometimes not. </a:t>
            </a:r>
          </a:p>
          <a:p>
            <a:pPr lvl="1"/>
            <a:r>
              <a:rPr lang="en-CH" dirty="0"/>
              <a:t>Usage patterns mixing 1-core intput-output and multicore heavy computing</a:t>
            </a:r>
          </a:p>
          <a:p>
            <a:pPr lvl="1"/>
            <a:r>
              <a:rPr lang="en-CH" dirty="0"/>
              <a:t>Not tested in HPC or slurm queueing system</a:t>
            </a:r>
          </a:p>
          <a:p>
            <a:pPr lvl="1"/>
            <a:r>
              <a:rPr lang="en-CH" dirty="0"/>
              <a:t>Hidden software dependencies</a:t>
            </a:r>
          </a:p>
          <a:p>
            <a:pPr lvl="1"/>
            <a:r>
              <a:rPr lang="en-CH" dirty="0"/>
              <a:t>Needs add</a:t>
            </a:r>
            <a:r>
              <a:rPr lang="en-GB" dirty="0" err="1"/>
              <a:t>i</a:t>
            </a:r>
            <a:r>
              <a:rPr lang="en-CH" dirty="0"/>
              <a:t>tional databases</a:t>
            </a:r>
          </a:p>
          <a:p>
            <a:r>
              <a:rPr lang="en-CH" dirty="0"/>
              <a:t>Ask me or cluster-support@id.ethz.ch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66A2E-E89B-A925-12EA-C41A29E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3879B-8479-4FF5-DF7E-0654552E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8D1C-F04E-CC8A-D9E2-CBE18766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DAE602-BAB8-D618-A66F-809ECF7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Bioinformatic software “combos”</a:t>
            </a:r>
          </a:p>
        </p:txBody>
      </p:sp>
      <p:pic>
        <p:nvPicPr>
          <p:cNvPr id="1026" name="Picture 2" descr="Juicer Provides a One-Click System for Analyzing Loop-Resolution Hi-C  Experiments: Cell Systems">
            <a:extLst>
              <a:ext uri="{FF2B5EF4-FFF2-40B4-BE49-F238E27FC236}">
                <a16:creationId xmlns:a16="http://schemas.microsoft.com/office/drawing/2014/main" id="{C8BBA8A6-A97A-3395-7FDA-CFA81CC7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9" y="1044479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Sorter2: a multi-classifier, expert-guided approach to detect diverse  DNA and RNA viruses | Microbiome | Full Text">
            <a:extLst>
              <a:ext uri="{FF2B5EF4-FFF2-40B4-BE49-F238E27FC236}">
                <a16:creationId xmlns:a16="http://schemas.microsoft.com/office/drawing/2014/main" id="{01C4C93A-1091-F1AA-BC91-060010F7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91" y="1106714"/>
            <a:ext cx="3259015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450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Thank you!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 software jungle, </a:t>
            </a:r>
            <a:r>
              <a:rPr lang="en-US" dirty="0" err="1"/>
              <a:t>RNAseq</a:t>
            </a:r>
            <a:r>
              <a:rPr lang="en-US" dirty="0"/>
              <a:t> as seen 7 years ago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3543870" y="4248721"/>
            <a:ext cx="833264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8969003" y="501036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other</a:t>
            </a:r>
          </a:p>
        </p:txBody>
      </p:sp>
      <p:sp>
        <p:nvSpPr>
          <p:cNvPr id="8" name="Process 7"/>
          <p:cNvSpPr/>
          <p:nvPr/>
        </p:nvSpPr>
        <p:spPr>
          <a:xfrm>
            <a:off x="6707157" y="3985323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MISO/MATS</a:t>
            </a:r>
          </a:p>
        </p:txBody>
      </p:sp>
      <p:sp>
        <p:nvSpPr>
          <p:cNvPr id="9" name="Process 8"/>
          <p:cNvSpPr/>
          <p:nvPr/>
        </p:nvSpPr>
        <p:spPr>
          <a:xfrm>
            <a:off x="6707157" y="433173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jsplice</a:t>
            </a:r>
            <a:endParaRPr lang="en-US" sz="600" dirty="0"/>
          </a:p>
        </p:txBody>
      </p:sp>
      <p:sp>
        <p:nvSpPr>
          <p:cNvPr id="10" name="Process 9"/>
          <p:cNvSpPr/>
          <p:nvPr/>
        </p:nvSpPr>
        <p:spPr>
          <a:xfrm>
            <a:off x="6707157" y="469685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cufflinks/</a:t>
            </a:r>
          </a:p>
          <a:p>
            <a:pPr algn="ctr"/>
            <a:r>
              <a:rPr lang="en-US" sz="600" dirty="0" err="1"/>
              <a:t>cuffdiff</a:t>
            </a:r>
            <a:endParaRPr lang="en-US" sz="6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6177643" y="3131407"/>
            <a:ext cx="1553079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12" name="Process 11"/>
          <p:cNvSpPr/>
          <p:nvPr/>
        </p:nvSpPr>
        <p:spPr>
          <a:xfrm>
            <a:off x="6707157" y="256490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tests</a:t>
            </a:r>
          </a:p>
        </p:txBody>
      </p:sp>
      <p:sp>
        <p:nvSpPr>
          <p:cNvPr id="13" name="Process 12"/>
          <p:cNvSpPr/>
          <p:nvPr/>
        </p:nvSpPr>
        <p:spPr>
          <a:xfrm>
            <a:off x="6707157" y="2923619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DESeq</a:t>
            </a:r>
            <a:r>
              <a:rPr lang="en-US" sz="600" dirty="0"/>
              <a:t>/</a:t>
            </a:r>
            <a:r>
              <a:rPr lang="en-US" sz="600" dirty="0" err="1"/>
              <a:t>edgeR</a:t>
            </a:r>
            <a:endParaRPr lang="en-US" sz="600" dirty="0"/>
          </a:p>
        </p:txBody>
      </p:sp>
      <p:sp>
        <p:nvSpPr>
          <p:cNvPr id="14" name="Process 13"/>
          <p:cNvSpPr/>
          <p:nvPr/>
        </p:nvSpPr>
        <p:spPr>
          <a:xfrm>
            <a:off x="6707157" y="3273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DEXSeq</a:t>
            </a:r>
            <a:endParaRPr lang="en-US" sz="600" dirty="0"/>
          </a:p>
        </p:txBody>
      </p:sp>
      <p:sp>
        <p:nvSpPr>
          <p:cNvPr id="15" name="Can 14"/>
          <p:cNvSpPr/>
          <p:nvPr/>
        </p:nvSpPr>
        <p:spPr>
          <a:xfrm>
            <a:off x="3729441" y="363432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6" name="Can 15"/>
          <p:cNvSpPr/>
          <p:nvPr/>
        </p:nvSpPr>
        <p:spPr>
          <a:xfrm>
            <a:off x="3729441" y="3453038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7" name="Can 16"/>
          <p:cNvSpPr/>
          <p:nvPr/>
        </p:nvSpPr>
        <p:spPr>
          <a:xfrm>
            <a:off x="3729441" y="3275609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8" name="Can 17"/>
          <p:cNvSpPr/>
          <p:nvPr/>
        </p:nvSpPr>
        <p:spPr>
          <a:xfrm>
            <a:off x="3729441" y="3094323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9" name="Can 18"/>
          <p:cNvSpPr/>
          <p:nvPr/>
        </p:nvSpPr>
        <p:spPr>
          <a:xfrm>
            <a:off x="1378415" y="3634324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0" name="Can 19"/>
          <p:cNvSpPr/>
          <p:nvPr/>
        </p:nvSpPr>
        <p:spPr>
          <a:xfrm>
            <a:off x="1378415" y="3453038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1" name="Can 20"/>
          <p:cNvSpPr/>
          <p:nvPr/>
        </p:nvSpPr>
        <p:spPr>
          <a:xfrm>
            <a:off x="1378415" y="3275609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2" name="Can 21"/>
          <p:cNvSpPr/>
          <p:nvPr/>
        </p:nvSpPr>
        <p:spPr>
          <a:xfrm>
            <a:off x="1378415" y="3094323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3" name="Process 22"/>
          <p:cNvSpPr/>
          <p:nvPr/>
        </p:nvSpPr>
        <p:spPr>
          <a:xfrm>
            <a:off x="2707464" y="3275609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STAR</a:t>
            </a:r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24" name="Process 23"/>
          <p:cNvSpPr/>
          <p:nvPr/>
        </p:nvSpPr>
        <p:spPr>
          <a:xfrm>
            <a:off x="1668392" y="429160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fastqc</a:t>
            </a:r>
            <a:endParaRPr lang="en-US" sz="600" dirty="0"/>
          </a:p>
        </p:txBody>
      </p:sp>
      <p:sp>
        <p:nvSpPr>
          <p:cNvPr id="25" name="Right Arrow 24"/>
          <p:cNvSpPr/>
          <p:nvPr/>
        </p:nvSpPr>
        <p:spPr>
          <a:xfrm>
            <a:off x="1865950" y="3406753"/>
            <a:ext cx="76621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609698" y="4031375"/>
            <a:ext cx="316286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7" name="Document 26"/>
          <p:cNvSpPr/>
          <p:nvPr/>
        </p:nvSpPr>
        <p:spPr>
          <a:xfrm>
            <a:off x="1668392" y="500469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</a:rPr>
              <a:t>Fastqc</a:t>
            </a:r>
            <a:r>
              <a:rPr lang="en-US" sz="600" dirty="0">
                <a:solidFill>
                  <a:schemeClr val="tx1"/>
                </a:solidFill>
              </a:rPr>
              <a:t> report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1797930" y="4759640"/>
            <a:ext cx="254571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07742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0" name="Process 29"/>
          <p:cNvSpPr/>
          <p:nvPr/>
        </p:nvSpPr>
        <p:spPr>
          <a:xfrm>
            <a:off x="4695477" y="277225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ht_seq</a:t>
            </a:r>
            <a:endParaRPr lang="en-US" sz="600" dirty="0"/>
          </a:p>
        </p:txBody>
      </p:sp>
      <p:sp>
        <p:nvSpPr>
          <p:cNvPr id="31" name="Process 30"/>
          <p:cNvSpPr/>
          <p:nvPr/>
        </p:nvSpPr>
        <p:spPr>
          <a:xfrm>
            <a:off x="4695477" y="3132895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counts</a:t>
            </a:r>
          </a:p>
        </p:txBody>
      </p:sp>
      <p:sp>
        <p:nvSpPr>
          <p:cNvPr id="32" name="Process 31"/>
          <p:cNvSpPr/>
          <p:nvPr/>
        </p:nvSpPr>
        <p:spPr>
          <a:xfrm>
            <a:off x="4695477" y="3489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256566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5643944" y="408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5" name="Can 34"/>
          <p:cNvSpPr/>
          <p:nvPr/>
        </p:nvSpPr>
        <p:spPr>
          <a:xfrm>
            <a:off x="5643944" y="390818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6" name="Can 35"/>
          <p:cNvSpPr/>
          <p:nvPr/>
        </p:nvSpPr>
        <p:spPr>
          <a:xfrm>
            <a:off x="5643944" y="373075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7" name="Can 36"/>
          <p:cNvSpPr/>
          <p:nvPr/>
        </p:nvSpPr>
        <p:spPr>
          <a:xfrm>
            <a:off x="5643944" y="354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249138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249138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307742" y="3890180"/>
            <a:ext cx="2236873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1" name="Internal Storage 40"/>
          <p:cNvSpPr/>
          <p:nvPr/>
        </p:nvSpPr>
        <p:spPr>
          <a:xfrm>
            <a:off x="5649681" y="2589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2" name="Internal Storage 41"/>
          <p:cNvSpPr/>
          <p:nvPr/>
        </p:nvSpPr>
        <p:spPr>
          <a:xfrm>
            <a:off x="5649681" y="2948396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</a:t>
            </a:r>
          </a:p>
        </p:txBody>
      </p:sp>
      <p:sp>
        <p:nvSpPr>
          <p:cNvPr id="43" name="Internal Storage 42"/>
          <p:cNvSpPr/>
          <p:nvPr/>
        </p:nvSpPr>
        <p:spPr>
          <a:xfrm>
            <a:off x="5701318" y="2994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tables</a:t>
            </a:r>
          </a:p>
          <a:p>
            <a:pPr algn="ctr"/>
            <a:r>
              <a:rPr lang="en-US" sz="600" dirty="0"/>
              <a:t>(gene, exon…)</a:t>
            </a:r>
          </a:p>
        </p:txBody>
      </p:sp>
      <p:sp>
        <p:nvSpPr>
          <p:cNvPr id="44" name="Internal Storage 43"/>
          <p:cNvSpPr/>
          <p:nvPr/>
        </p:nvSpPr>
        <p:spPr>
          <a:xfrm>
            <a:off x="5701318" y="2635967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5" name="Process 44"/>
          <p:cNvSpPr/>
          <p:nvPr/>
        </p:nvSpPr>
        <p:spPr>
          <a:xfrm>
            <a:off x="6707157" y="521547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RSEM/</a:t>
            </a:r>
            <a:r>
              <a:rPr lang="en-US" sz="600" dirty="0" err="1"/>
              <a:t>Bitseq</a:t>
            </a:r>
            <a:endParaRPr lang="en-US" sz="600" dirty="0"/>
          </a:p>
          <a:p>
            <a:pPr algn="ctr"/>
            <a:r>
              <a:rPr lang="en-US" sz="600" dirty="0"/>
              <a:t>isoform</a:t>
            </a:r>
          </a:p>
          <a:p>
            <a:pPr algn="ctr"/>
            <a:r>
              <a:rPr lang="en-US" sz="600" dirty="0" err="1"/>
              <a:t>deconvolute</a:t>
            </a:r>
            <a:endParaRPr lang="en-US" sz="600" dirty="0"/>
          </a:p>
        </p:txBody>
      </p:sp>
      <p:sp>
        <p:nvSpPr>
          <p:cNvPr id="46" name="Right Arrow 45"/>
          <p:cNvSpPr/>
          <p:nvPr/>
        </p:nvSpPr>
        <p:spPr>
          <a:xfrm>
            <a:off x="6259237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259237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8" name="Process 47"/>
          <p:cNvSpPr/>
          <p:nvPr/>
        </p:nvSpPr>
        <p:spPr>
          <a:xfrm>
            <a:off x="2707464" y="3966037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tophat</a:t>
            </a:r>
            <a:endParaRPr lang="en-US" sz="600" dirty="0"/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49" name="Manual Input 48"/>
          <p:cNvSpPr/>
          <p:nvPr/>
        </p:nvSpPr>
        <p:spPr>
          <a:xfrm>
            <a:off x="6491950" y="2091536"/>
            <a:ext cx="589997" cy="280515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Experiment</a:t>
            </a:r>
          </a:p>
          <a:p>
            <a:pPr algn="ctr"/>
            <a:r>
              <a:rPr lang="en-US" sz="600" dirty="0"/>
              <a:t>definition 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6725000" y="2416230"/>
            <a:ext cx="122725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1" name="Process 50"/>
          <p:cNvSpPr/>
          <p:nvPr/>
        </p:nvSpPr>
        <p:spPr>
          <a:xfrm>
            <a:off x="7749803" y="2564904"/>
            <a:ext cx="512064" cy="219401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REPORTING PANEL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Selection of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graphs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Report types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output formats (BED CSV..)</a:t>
            </a:r>
          </a:p>
          <a:p>
            <a:pPr marL="92239" indent="-92239" algn="ctr">
              <a:buFontTx/>
              <a:buChar char="•"/>
            </a:pPr>
            <a:endParaRPr lang="en-US" sz="600" dirty="0"/>
          </a:p>
          <a:p>
            <a:pPr algn="ctr"/>
            <a:r>
              <a:rPr lang="en-US" sz="600" dirty="0"/>
              <a:t>Setting thresholds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Functional analysis </a:t>
            </a:r>
            <a:r>
              <a:rPr lang="en-US" sz="600" dirty="0" err="1"/>
              <a:t>parametres</a:t>
            </a:r>
            <a:endParaRPr lang="en-US" sz="600" dirty="0"/>
          </a:p>
        </p:txBody>
      </p:sp>
      <p:sp>
        <p:nvSpPr>
          <p:cNvPr id="52" name="Process 51"/>
          <p:cNvSpPr/>
          <p:nvPr/>
        </p:nvSpPr>
        <p:spPr>
          <a:xfrm>
            <a:off x="8969002" y="207002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David</a:t>
            </a:r>
          </a:p>
        </p:txBody>
      </p:sp>
      <p:sp>
        <p:nvSpPr>
          <p:cNvPr id="53" name="Process 52"/>
          <p:cNvSpPr/>
          <p:nvPr/>
        </p:nvSpPr>
        <p:spPr>
          <a:xfrm>
            <a:off x="8969002" y="242873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String DB</a:t>
            </a:r>
          </a:p>
        </p:txBody>
      </p:sp>
      <p:sp>
        <p:nvSpPr>
          <p:cNvPr id="54" name="Process 53"/>
          <p:cNvSpPr/>
          <p:nvPr/>
        </p:nvSpPr>
        <p:spPr>
          <a:xfrm>
            <a:off x="8969002" y="2778796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GeneGo</a:t>
            </a:r>
            <a:endParaRPr lang="en-US" sz="600" dirty="0"/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5" name="Process 54"/>
          <p:cNvSpPr/>
          <p:nvPr/>
        </p:nvSpPr>
        <p:spPr>
          <a:xfrm>
            <a:off x="8969002" y="3132895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Ingenuity</a:t>
            </a:r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734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734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8" name="Document 57"/>
          <p:cNvSpPr/>
          <p:nvPr/>
        </p:nvSpPr>
        <p:spPr>
          <a:xfrm>
            <a:off x="8969002" y="374232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expression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59" name="Document 58"/>
          <p:cNvSpPr/>
          <p:nvPr/>
        </p:nvSpPr>
        <p:spPr>
          <a:xfrm>
            <a:off x="8969002" y="4158160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splicing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5688278" y="5342759"/>
            <a:ext cx="1005840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5196426" y="5292800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62" name="TextBox 61"/>
          <p:cNvSpPr txBox="1"/>
          <p:nvPr/>
        </p:nvSpPr>
        <p:spPr>
          <a:xfrm>
            <a:off x="8896636" y="1884479"/>
            <a:ext cx="713974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Functional analysis 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48746" y="1842415"/>
            <a:ext cx="388877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Statistical</a:t>
            </a:r>
          </a:p>
          <a:p>
            <a:pPr algn="ctr"/>
            <a:r>
              <a:rPr lang="en-US" sz="600" dirty="0"/>
              <a:t>analysis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8020" y="1842415"/>
            <a:ext cx="628426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Genomic feature </a:t>
            </a:r>
          </a:p>
          <a:p>
            <a:pPr algn="ctr"/>
            <a:r>
              <a:rPr lang="en-US" sz="600" dirty="0"/>
              <a:t>extraction</a:t>
            </a:r>
          </a:p>
          <a:p>
            <a:pPr algn="ctr"/>
            <a:r>
              <a:rPr lang="en-US" sz="600" dirty="0"/>
              <a:t>- counting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4724" y="1884479"/>
            <a:ext cx="572935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Alignment</a:t>
            </a:r>
          </a:p>
          <a:p>
            <a:pPr algn="ctr"/>
            <a:r>
              <a:rPr lang="en-US" sz="600" dirty="0"/>
              <a:t> to the genome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850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850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8969003" y="482890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CSV</a:t>
            </a:r>
          </a:p>
        </p:txBody>
      </p:sp>
      <p:sp>
        <p:nvSpPr>
          <p:cNvPr id="69" name="Can 68"/>
          <p:cNvSpPr/>
          <p:nvPr/>
        </p:nvSpPr>
        <p:spPr>
          <a:xfrm>
            <a:off x="8969003" y="464863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031923" y="3559720"/>
            <a:ext cx="393235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Reporting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83243" y="4503458"/>
            <a:ext cx="290593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Output</a:t>
            </a:r>
          </a:p>
        </p:txBody>
      </p:sp>
      <p:sp>
        <p:nvSpPr>
          <p:cNvPr id="72" name="Bevel 71"/>
          <p:cNvSpPr/>
          <p:nvPr/>
        </p:nvSpPr>
        <p:spPr>
          <a:xfrm>
            <a:off x="3729441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3" name="Bevel 72"/>
          <p:cNvSpPr/>
          <p:nvPr/>
        </p:nvSpPr>
        <p:spPr>
          <a:xfrm>
            <a:off x="5638207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4" name="Right Arrow 73"/>
          <p:cNvSpPr/>
          <p:nvPr/>
        </p:nvSpPr>
        <p:spPr>
          <a:xfrm rot="5400000">
            <a:off x="5711719" y="452473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5" name="Bevel 74"/>
          <p:cNvSpPr/>
          <p:nvPr/>
        </p:nvSpPr>
        <p:spPr>
          <a:xfrm>
            <a:off x="9834049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9454988" y="477683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7" name="Cloud 76"/>
          <p:cNvSpPr/>
          <p:nvPr/>
        </p:nvSpPr>
        <p:spPr>
          <a:xfrm>
            <a:off x="5074644" y="3137512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8" name="Cloud 77"/>
          <p:cNvSpPr/>
          <p:nvPr/>
        </p:nvSpPr>
        <p:spPr>
          <a:xfrm>
            <a:off x="5063528" y="3491609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9" name="Process 78"/>
          <p:cNvSpPr/>
          <p:nvPr/>
        </p:nvSpPr>
        <p:spPr>
          <a:xfrm>
            <a:off x="1998868" y="3492533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0" name="Process 79"/>
          <p:cNvSpPr/>
          <p:nvPr/>
        </p:nvSpPr>
        <p:spPr>
          <a:xfrm>
            <a:off x="4218600" y="3515215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1" name="Can 80"/>
          <p:cNvSpPr/>
          <p:nvPr/>
        </p:nvSpPr>
        <p:spPr>
          <a:xfrm>
            <a:off x="4247960" y="459120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2" name="Can 81"/>
          <p:cNvSpPr/>
          <p:nvPr/>
        </p:nvSpPr>
        <p:spPr>
          <a:xfrm>
            <a:off x="4247960" y="440991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 </a:t>
            </a:r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3" name="Can 82"/>
          <p:cNvSpPr/>
          <p:nvPr/>
        </p:nvSpPr>
        <p:spPr>
          <a:xfrm>
            <a:off x="4247960" y="423248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4" name="Can 83"/>
          <p:cNvSpPr/>
          <p:nvPr/>
        </p:nvSpPr>
        <p:spPr>
          <a:xfrm>
            <a:off x="4247960" y="405120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3307742" y="4378753"/>
            <a:ext cx="869217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2758033" y="2657571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igenomes</a:t>
            </a:r>
            <a:endParaRPr lang="en-US" sz="600" dirty="0"/>
          </a:p>
        </p:txBody>
      </p:sp>
      <p:sp>
        <p:nvSpPr>
          <p:cNvPr id="87" name="Can 86"/>
          <p:cNvSpPr/>
          <p:nvPr/>
        </p:nvSpPr>
        <p:spPr>
          <a:xfrm>
            <a:off x="2758033" y="2480142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GTF/GFF</a:t>
            </a:r>
          </a:p>
        </p:txBody>
      </p:sp>
      <p:sp>
        <p:nvSpPr>
          <p:cNvPr id="88" name="Can 87"/>
          <p:cNvSpPr/>
          <p:nvPr/>
        </p:nvSpPr>
        <p:spPr>
          <a:xfrm>
            <a:off x="2758033" y="2298856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genome</a:t>
            </a:r>
          </a:p>
        </p:txBody>
      </p:sp>
      <p:sp>
        <p:nvSpPr>
          <p:cNvPr id="89" name="Right Arrow 88"/>
          <p:cNvSpPr/>
          <p:nvPr/>
        </p:nvSpPr>
        <p:spPr>
          <a:xfrm rot="5400000">
            <a:off x="2809893" y="303187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90" name="Process 89"/>
          <p:cNvSpPr/>
          <p:nvPr/>
        </p:nvSpPr>
        <p:spPr>
          <a:xfrm>
            <a:off x="1950243" y="2114907"/>
            <a:ext cx="460427" cy="922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STARTING </a:t>
            </a:r>
          </a:p>
          <a:p>
            <a:pPr algn="ctr"/>
            <a:r>
              <a:rPr lang="en-US" sz="600" b="1" dirty="0">
                <a:solidFill>
                  <a:srgbClr val="3366FF"/>
                </a:solidFill>
              </a:rPr>
              <a:t>PANEL</a:t>
            </a:r>
          </a:p>
          <a:p>
            <a:pPr algn="ctr"/>
            <a:endParaRPr lang="en-US" sz="600" b="1" dirty="0">
              <a:solidFill>
                <a:srgbClr val="3366FF"/>
              </a:solidFill>
            </a:endParaRPr>
          </a:p>
          <a:p>
            <a:pPr algn="ctr"/>
            <a:r>
              <a:rPr lang="en-US" sz="500" dirty="0"/>
              <a:t>Options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For analysis</a:t>
            </a:r>
          </a:p>
          <a:p>
            <a:pPr algn="ctr"/>
            <a:endParaRPr lang="en-US" sz="500" b="1" dirty="0">
              <a:solidFill>
                <a:srgbClr val="FFFFFF"/>
              </a:solidFill>
            </a:endParaRP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Mode: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Step-by-step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Single-run</a:t>
            </a:r>
          </a:p>
          <a:p>
            <a:pPr algn="ctr"/>
            <a:endParaRPr lang="en-US" sz="600" dirty="0"/>
          </a:p>
        </p:txBody>
      </p:sp>
      <p:sp>
        <p:nvSpPr>
          <p:cNvPr id="91" name="Right Arrow 90"/>
          <p:cNvSpPr/>
          <p:nvPr/>
        </p:nvSpPr>
        <p:spPr>
          <a:xfrm rot="5400000">
            <a:off x="2021897" y="3168260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7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CH" dirty="0"/>
              <a:t>rimmomatic, cutadapt</a:t>
            </a:r>
          </a:p>
          <a:p>
            <a:endParaRPr lang="en-CH" dirty="0"/>
          </a:p>
          <a:p>
            <a:r>
              <a:rPr lang="en-CH" dirty="0"/>
              <a:t>Trimming:</a:t>
            </a:r>
          </a:p>
          <a:p>
            <a:pPr lvl="1"/>
            <a:r>
              <a:rPr lang="en-GB" dirty="0"/>
              <a:t>Removing adapters</a:t>
            </a:r>
          </a:p>
          <a:p>
            <a:pPr lvl="1"/>
            <a:r>
              <a:rPr lang="en-GB" dirty="0"/>
              <a:t>By quality: </a:t>
            </a:r>
            <a:r>
              <a:rPr lang="en-GB" dirty="0" err="1"/>
              <a:t>eg</a:t>
            </a:r>
            <a:r>
              <a:rPr lang="en-GB" dirty="0"/>
              <a:t> sliding window</a:t>
            </a:r>
          </a:p>
          <a:p>
            <a:pPr lvl="1"/>
            <a:r>
              <a:rPr lang="en-GB" dirty="0"/>
              <a:t>Fixed position, </a:t>
            </a:r>
            <a:r>
              <a:rPr lang="en-GB" dirty="0" err="1"/>
              <a:t>eg</a:t>
            </a:r>
            <a:r>
              <a:rPr lang="en-GB" dirty="0"/>
              <a:t> several base pairs at each end</a:t>
            </a:r>
          </a:p>
          <a:p>
            <a:pPr lvl="1"/>
            <a:endParaRPr lang="en-GB" dirty="0"/>
          </a:p>
          <a:p>
            <a:r>
              <a:rPr lang="en-GB" dirty="0" err="1"/>
              <a:t>Typicaly</a:t>
            </a:r>
            <a:r>
              <a:rPr lang="en-GB" dirty="0"/>
              <a:t>: </a:t>
            </a:r>
            <a:r>
              <a:rPr lang="en-GB" dirty="0" err="1"/>
              <a:t>fastq</a:t>
            </a:r>
            <a:r>
              <a:rPr lang="en-GB" dirty="0"/>
              <a:t> on input, </a:t>
            </a:r>
            <a:r>
              <a:rPr lang="en-GB" dirty="0" err="1"/>
              <a:t>fastq</a:t>
            </a:r>
            <a:r>
              <a:rPr lang="en-GB" dirty="0"/>
              <a:t> on output</a:t>
            </a:r>
          </a:p>
          <a:p>
            <a:pPr lvl="1"/>
            <a:r>
              <a:rPr lang="en-GB" dirty="0" err="1"/>
              <a:t>itets</a:t>
            </a:r>
            <a:r>
              <a:rPr lang="en-GB" dirty="0"/>
              <a:t> more complex with paired reads</a:t>
            </a:r>
            <a:endParaRPr lang="en-CH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</p:spTree>
    <p:extLst>
      <p:ext uri="{BB962C8B-B14F-4D97-AF65-F5344CB8AC3E}">
        <p14:creationId xmlns:p14="http://schemas.microsoft.com/office/powerpoint/2010/main" val="1201882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7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gdc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java 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 {input} {output}  ILLUMINACLIP:adapters.fa:2:30:10 LEADING:3 TRAILING:3 SLIDINGWINDOW:4:15 MINLEN:36</a:t>
            </a:r>
            <a:endParaRPr lang="en-CH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6C4AE81-6BB9-9D4F-A029-D92D2861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22" y="3666254"/>
            <a:ext cx="5895578" cy="30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05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genome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bowtie2-build  --threads 24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 /cluster/scratch/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/hg38/hg38</a:t>
            </a:r>
          </a:p>
          <a:p>
            <a:endParaRPr lang="en-US" dirty="0"/>
          </a:p>
          <a:p>
            <a:r>
              <a:rPr lang="en-US" dirty="0"/>
              <a:t>Alignment: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Bowtie, bowtie2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95" y="1667330"/>
            <a:ext cx="36703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46" y="3789040"/>
            <a:ext cx="9323092" cy="32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9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splice-aware aligner</a:t>
            </a:r>
          </a:p>
          <a:p>
            <a:r>
              <a:rPr lang="en-US" dirty="0"/>
              <a:t>Uses bowtie2 as engine, so also bowtie2 index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-p 24 -o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tophat_out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--library-type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fr-firststrand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~/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/hg38/hg38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mini.fastq.gz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Manual: http://</a:t>
            </a:r>
            <a:r>
              <a:rPr lang="en-US" dirty="0" err="1"/>
              <a:t>ccb.jhu.edu</a:t>
            </a:r>
            <a:r>
              <a:rPr lang="en-US" dirty="0"/>
              <a:t>/software/</a:t>
            </a:r>
            <a:r>
              <a:rPr lang="en-US" dirty="0" err="1"/>
              <a:t>tophat</a:t>
            </a:r>
            <a:r>
              <a:rPr lang="en-US" dirty="0"/>
              <a:t>/</a:t>
            </a:r>
            <a:r>
              <a:rPr lang="en-US" dirty="0" err="1"/>
              <a:t>index.shtml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26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ADEBED-4B44-FC44-B415-F0ABBC82B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94295"/>
              </p:ext>
            </p:extLst>
          </p:nvPr>
        </p:nvGraphicFramePr>
        <p:xfrm>
          <a:off x="343580" y="2708920"/>
          <a:ext cx="115379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87">
                  <a:extLst>
                    <a:ext uri="{9D8B030D-6E8A-4147-A177-3AD203B41FA5}">
                      <a16:colId xmlns:a16="http://schemas.microsoft.com/office/drawing/2014/main" val="2255540679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871401324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428615762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658333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size=memory needs for hg38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Computing node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4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ophat,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CH" dirty="0"/>
                        <a:t>owtie index in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</a:t>
                      </a:r>
                      <a:r>
                        <a:rPr lang="en-CH" dirty="0"/>
                        <a:t>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5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STAR,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CH" dirty="0"/>
                        <a:t>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7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ubjunc,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0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CH" dirty="0"/>
                        <a:t>isat2,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 7GB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good laptop (&gt;=8G RAM)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1734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8B91-B93C-9C41-955E-49C34751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3/27/23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555C-F399-B64F-89D9-BA25533B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818C6-3B2D-AD44-A6DF-D46B12EF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0D20AB-086A-4549-BB09-40A5FAB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Splice aware aligners for RNA-seq, memory needs</a:t>
            </a:r>
          </a:p>
        </p:txBody>
      </p:sp>
    </p:spTree>
    <p:extLst>
      <p:ext uri="{BB962C8B-B14F-4D97-AF65-F5344CB8AC3E}">
        <p14:creationId xmlns:p14="http://schemas.microsoft.com/office/powerpoint/2010/main" val="1699775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4580</TotalTime>
  <Words>1743</Words>
  <Application>Microsoft Macintosh PowerPoint</Application>
  <PresentationFormat>Custom</PresentationFormat>
  <Paragraphs>425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Using genomic software on Euler</vt:lpstr>
      <vt:lpstr>Bioinformatic modules on EULER</vt:lpstr>
      <vt:lpstr>Bioinformatic software jungle - categories </vt:lpstr>
      <vt:lpstr>Bioinformatic software jungle, RNAseq as seen 7 years ago</vt:lpstr>
      <vt:lpstr>Trimming tools</vt:lpstr>
      <vt:lpstr>Trimming tools</vt:lpstr>
      <vt:lpstr>Bowtie, bowtie2</vt:lpstr>
      <vt:lpstr>Tophat</vt:lpstr>
      <vt:lpstr>Splice aware aligners for RNA-seq, memory needs</vt:lpstr>
      <vt:lpstr>Tuxedo suite and “new tuxedo”</vt:lpstr>
      <vt:lpstr>“New tuxedo suite”</vt:lpstr>
      <vt:lpstr>Cufflinks and stringtie</vt:lpstr>
      <vt:lpstr>Cufflinks and stringtie</vt:lpstr>
      <vt:lpstr>STAR</vt:lpstr>
      <vt:lpstr>STAR statistics</vt:lpstr>
      <vt:lpstr>subread</vt:lpstr>
      <vt:lpstr>samtools</vt:lpstr>
      <vt:lpstr>featureCounts</vt:lpstr>
      <vt:lpstr>featureCounts</vt:lpstr>
      <vt:lpstr>Counting reads in genes is non-trivial! </vt:lpstr>
      <vt:lpstr>Tuning featureCounts</vt:lpstr>
      <vt:lpstr>SRA tools</vt:lpstr>
      <vt:lpstr>Bedtools</vt:lpstr>
      <vt:lpstr>Bedtools - intersect</vt:lpstr>
      <vt:lpstr>GATK</vt:lpstr>
      <vt:lpstr>Resources needed by bioinformatic tools on EULER</vt:lpstr>
      <vt:lpstr>Building own conda-based software stack</vt:lpstr>
      <vt:lpstr>Building own conda-based software stack - example</vt:lpstr>
      <vt:lpstr>Building own conda-based software stack - example</vt:lpstr>
      <vt:lpstr>Bioinformatic software “combos”</vt:lpstr>
      <vt:lpstr>Using genomic software on Euler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103</cp:revision>
  <cp:lastPrinted>2013-06-08T11:22:51Z</cp:lastPrinted>
  <dcterms:created xsi:type="dcterms:W3CDTF">2017-10-18T13:56:35Z</dcterms:created>
  <dcterms:modified xsi:type="dcterms:W3CDTF">2023-03-27T13:45:43Z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