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5" r:id="rId5"/>
    <p:sldMasterId id="2147483777" r:id="rId6"/>
    <p:sldMasterId id="2147483789" r:id="rId7"/>
    <p:sldMasterId id="2147483801" r:id="rId8"/>
    <p:sldMasterId id="2147483813" r:id="rId9"/>
    <p:sldMasterId id="2147483825" r:id="rId10"/>
    <p:sldMasterId id="2147483837" r:id="rId11"/>
    <p:sldMasterId id="2147483849" r:id="rId12"/>
  </p:sldMasterIdLst>
  <p:notesMasterIdLst>
    <p:notesMasterId r:id="rId42"/>
  </p:notesMasterIdLst>
  <p:handoutMasterIdLst>
    <p:handoutMasterId r:id="rId43"/>
  </p:handoutMasterIdLst>
  <p:sldIdLst>
    <p:sldId id="297" r:id="rId13"/>
    <p:sldId id="268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4" r:id="rId26"/>
    <p:sldId id="29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5" r:id="rId35"/>
    <p:sldId id="296" r:id="rId36"/>
    <p:sldId id="298" r:id="rId37"/>
    <p:sldId id="299" r:id="rId38"/>
    <p:sldId id="300" r:id="rId39"/>
    <p:sldId id="293" r:id="rId40"/>
    <p:sldId id="271" r:id="rId41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  <p15:guide id="13" orient="horz" pos="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46C"/>
    <a:srgbClr val="6387C8"/>
    <a:srgbClr val="9C85C8"/>
    <a:srgbClr val="2F61BC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30" autoAdjust="0"/>
    <p:restoredTop sz="94660"/>
  </p:normalViewPr>
  <p:slideViewPr>
    <p:cSldViewPr snapToObjects="1">
      <p:cViewPr varScale="1">
        <p:scale>
          <a:sx n="128" d="100"/>
          <a:sy n="128" d="100"/>
        </p:scale>
        <p:origin x="864" y="184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pos="91"/>
        <p:guide pos="7585"/>
        <p:guide pos="3839"/>
        <p:guide pos="204"/>
        <p:guide pos="7472"/>
        <p:guide orient="horz" pos="4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t>24.03.23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24.03.23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88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4B9B-A36A-8F45-8F6C-9BDF34E6BCCD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7A8B-9755-5548-A4BD-7521A4B58AA0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66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5660-F0BB-8642-861D-EC8205A6046B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118099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D111-3E2E-AD4F-89AB-2D6A1307DFB9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25070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68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00E-B5DE-DA43-BBBB-7565A7F6C749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028826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EE5-BCDD-B645-8E4B-F060BE02AF8E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9772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BA2-4BC3-A043-A71F-E9C0DB6C9FDB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83457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C99-E3BD-9143-BBE6-FAD26E1BD430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071505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55B-F70E-CD41-A4D0-446C40F47081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2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E93-5C91-5A4E-AA6F-4B05E6D1738E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93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068F-CA04-F245-A60F-1794552168F9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C01-6EBE-AB4D-9CE0-FC8C394835D1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50865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102-04ED-2A41-9A7D-4866B6D39A09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28792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8707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7A5B-E2E2-7A4F-933F-00E95ED137B1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84596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B94-0C02-4E45-B244-087EE4F33DA3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974153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858E-1357-2945-A7E8-F4FC6D2A5AC1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897078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0EB3-5272-7246-9B4E-5FC12AA1ECBE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568873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869C-8A1B-5147-BA88-5B46571EB679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25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28C-714B-714E-95C2-9B8BCF2EBEA5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081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21DE-4434-FE4B-AF3F-9BC6F1642FAE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571596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825A-B0F6-3346-B246-53D6657F310F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452-BB6B-DD42-9BEA-21C41F88EF1D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92855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8438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996D-C6A1-FF46-8CFF-6BD58AFE5C23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078454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4DB8-BFD8-694F-92A0-48D1F084CDEB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478703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4907-EF94-CD4A-91F6-7A457126A85F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551971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D0-02EF-1247-8CB0-68083FCD8233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264635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BA37-B0FA-5B4A-8799-D39482E0D556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2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6FB-3B5E-5745-93BE-185074801444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15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4EAC-FA35-A54D-B4D5-07CBB51B1E05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6380085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7B9C-D85B-EA47-A473-5633126FD76B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969200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420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BDEE-6FFF-4649-B780-DFA7D9B4D894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8180193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93E-1E01-7E4E-900F-4C6F0FAB48CD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83430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E549-042C-4345-8892-67E5458E882E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621783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FE8-151E-374C-BA76-D9B8183E33EB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942775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5FF6-4EAA-3543-8F2E-17AFCF8CE587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74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B19-32C6-334E-8496-9BBBB122903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417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0743-F946-5746-9D26-8B8B62CB30F5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154552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8AB6-49A4-7443-AA69-1496A8F9CB1A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729981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79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8BB-1DFD-A041-87A0-91D2F58AEF0A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285113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80F5-BC11-1F49-BAA4-D00AE827B6DB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786948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490C-1415-054A-A6CA-E5031D73DED0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41351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FA9B-A884-F249-83FC-83C6C60FD6A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303822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70A-A757-CE40-869E-566109068F23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92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6168-F38E-1E4F-8457-695495134D15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712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CC46-434C-484C-8AD6-5515313119AD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120193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9E-C857-754B-9293-C3CA62ECE177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87535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0238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6C2-FDFD-2F41-8CF3-3878E13ADCC3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6051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1582-04B8-8749-9720-F2EBA34C0FEE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E357-ECEC-1647-9C62-E27A9912C3FB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028168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36C-4020-CF45-AAD2-8BACCC3B0F71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5414164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CDEB-CECD-0A4A-A17B-E7D352CD6645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5322914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AC3-78EA-6244-A73B-4CABB1CC32AE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662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6FD-4D11-9B45-AFA6-79003DE74823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900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D82-29EA-0047-994E-8E020AC27F07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961782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D07C-BF71-644B-8F0D-0743D9CA5FCC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14668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254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15B9-B695-BA4C-A0D3-03B140CB5E19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548068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072-FD0C-A649-92CF-0EEAAF50C283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5221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5604-832D-5F4A-B5E6-C9D9E648A59D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1300136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81C5-1176-6C4A-8480-E8ECD27F9A7A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58747538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A89-39C8-304F-9F2A-8D03C39E47D4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27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7946-5F92-954E-A49C-D5FC8D08D99F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8361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AFA7-7C3F-6F48-A762-F19623103EBF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49158913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E3DF-D2BF-A049-B367-43F266BF459F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80605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91819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02F-DB9A-3040-8436-63B13A19B763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938037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33BB-7CB2-7841-958D-D1FF92C33ECC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05744646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78A5-D8F2-364A-9AE6-0EF77B3884CA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42680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B16-9D6C-5A49-8715-5C7E845A4A8E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FC1-09DF-C844-900C-26E8AA054204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7254576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0AD8-35DF-C04D-ADBA-368A5993387D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71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EC-195C-1149-8B82-1E047D1728AD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DEA0D0F-D7BE-5F4D-9DB8-F228686DFE93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50006" y="6300189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endParaRPr lang="en-GB" sz="800" baseline="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grpSp>
        <p:nvGrpSpPr>
          <p:cNvPr id="40" name="Group 3"/>
          <p:cNvGrpSpPr/>
          <p:nvPr userDrawn="1"/>
        </p:nvGrpSpPr>
        <p:grpSpPr>
          <a:xfrm>
            <a:off x="372751" y="6237242"/>
            <a:ext cx="1616412" cy="585803"/>
            <a:chOff x="6840700" y="450082"/>
            <a:chExt cx="1888019" cy="447556"/>
          </a:xfrm>
        </p:grpSpPr>
        <p:pic>
          <p:nvPicPr>
            <p:cNvPr id="41" name="Picture 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700" y="601484"/>
              <a:ext cx="418428" cy="166704"/>
            </a:xfrm>
            <a:prstGeom prst="rect">
              <a:avLst/>
            </a:prstGeom>
          </p:spPr>
        </p:pic>
        <p:sp>
          <p:nvSpPr>
            <p:cNvPr id="42" name="TextBox 5"/>
            <p:cNvSpPr txBox="1"/>
            <p:nvPr userDrawn="1"/>
          </p:nvSpPr>
          <p:spPr>
            <a:xfrm>
              <a:off x="7259128" y="450082"/>
              <a:ext cx="1469591" cy="44755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600" u="none" kern="1200" dirty="0">
                  <a:solidFill>
                    <a:schemeClr val="tx1"/>
                  </a:solidFill>
                  <a:effectLst/>
                </a:rPr>
                <a:t>   ID | SIS</a:t>
              </a:r>
              <a:r>
                <a:rPr lang="en-GB" sz="1600" dirty="0">
                  <a:solidFill>
                    <a:schemeClr val="accent2"/>
                  </a:solidFill>
                </a:rPr>
                <a:t> </a:t>
              </a:r>
              <a:endParaRPr lang="de-CH" sz="1600" dirty="0">
                <a:solidFill>
                  <a:schemeClr val="accent2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A189FD6-1E92-4148-9994-CAF8FAFB1DBF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0102543-05FE-2948-A833-7867C96F390F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A5601F0-649B-FC43-9543-B65645BC0A4B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12D2C924-608C-694F-B0DF-E3FC6232995A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B46E97D-4E58-2F4E-8060-00D82B7C873B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1912BB9-2710-4447-8002-028A4C100451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ACB04D7-05C5-C648-871C-2C00FFC54154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9B58BB8-E873-CC4D-8AA3-EEB3A2BE8567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roadinstitute.github.io/picard/explain-flags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hyperlink" Target="https://www.ga4gh.org/genomic-data-toolkit/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84DF3-97FD-1E44-96D8-C21ED732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B16-9D6C-5A49-8715-5C7E845A4A8E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85B41-A4FB-C841-B569-E71CC9F2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F0C8-F712-9142-B020-DD957E07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695376-DD99-794F-9A24-4CBD1A2A1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69676"/>
              </p:ext>
            </p:extLst>
          </p:nvPr>
        </p:nvGraphicFramePr>
        <p:xfrm>
          <a:off x="329407" y="2348880"/>
          <a:ext cx="11528424" cy="2628900"/>
        </p:xfrm>
        <a:graphic>
          <a:graphicData uri="http://schemas.openxmlformats.org/drawingml/2006/table">
            <a:tbl>
              <a:tblPr/>
              <a:tblGrid>
                <a:gridCol w="5764212">
                  <a:extLst>
                    <a:ext uri="{9D8B030D-6E8A-4147-A177-3AD203B41FA5}">
                      <a16:colId xmlns:a16="http://schemas.microsoft.com/office/drawing/2014/main" val="2952076609"/>
                    </a:ext>
                  </a:extLst>
                </a:gridCol>
                <a:gridCol w="5764212">
                  <a:extLst>
                    <a:ext uri="{9D8B030D-6E8A-4147-A177-3AD203B41FA5}">
                      <a16:colId xmlns:a16="http://schemas.microsoft.com/office/drawing/2014/main" val="1205383403"/>
                    </a:ext>
                  </a:extLst>
                </a:gridCol>
              </a:tblGrid>
              <a:tr h="30099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effectLst/>
                          <a:latin typeface="+mn-lt"/>
                        </a:rPr>
                        <a:t>Genomic data and data formats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H" sz="2000" dirty="0">
                          <a:effectLst/>
                          <a:latin typeface="+mn-lt"/>
                        </a:rPr>
                        <a:t>9:30-10:20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632171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l"/>
                      <a:r>
                        <a:rPr lang="en-GB" sz="2000">
                          <a:effectLst/>
                          <a:latin typeface="+mn-lt"/>
                        </a:rPr>
                        <a:t>Break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H" sz="2000" dirty="0">
                        <a:effectLst/>
                        <a:latin typeface="+mn-lt"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05338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effectLst/>
                          <a:latin typeface="+mn-lt"/>
                        </a:rPr>
                        <a:t>Genomic tools on the cluster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H" sz="2000" dirty="0">
                          <a:effectLst/>
                          <a:latin typeface="+mn-lt"/>
                        </a:rPr>
                        <a:t>10:30-11:30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622432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effectLst/>
                          <a:latin typeface="+mn-lt"/>
                        </a:rPr>
                        <a:t>AWK 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H" sz="2000" dirty="0">
                          <a:effectLst/>
                          <a:latin typeface="+mn-lt"/>
                        </a:rPr>
                        <a:t>11:30-12:00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759885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effectLst/>
                          <a:latin typeface="+mn-lt"/>
                        </a:rPr>
                        <a:t>Lunch break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H" sz="2000" dirty="0">
                        <a:effectLst/>
                        <a:latin typeface="+mn-lt"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177413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effectLst/>
                          <a:latin typeface="+mn-lt"/>
                        </a:rPr>
                        <a:t>HPC and Euler introduction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H" sz="2000" dirty="0">
                          <a:effectLst/>
                          <a:latin typeface="+mn-lt"/>
                        </a:rPr>
                        <a:t>12:30-15:30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3245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1DD084D-A299-A848-937B-B7255A987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7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CH" altLang="en-CH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C9207-E868-744B-9FAD-829DAC6CB408}"/>
              </a:ext>
            </a:extLst>
          </p:cNvPr>
          <p:cNvSpPr txBox="1"/>
          <p:nvPr/>
        </p:nvSpPr>
        <p:spPr>
          <a:xfrm>
            <a:off x="981051" y="980728"/>
            <a:ext cx="292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dirty="0"/>
              <a:t>Agenda for today</a:t>
            </a:r>
          </a:p>
        </p:txBody>
      </p:sp>
    </p:spTree>
    <p:extLst>
      <p:ext uri="{BB962C8B-B14F-4D97-AF65-F5344CB8AC3E}">
        <p14:creationId xmlns:p14="http://schemas.microsoft.com/office/powerpoint/2010/main" val="28606544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filtering and summaries (</a:t>
            </a:r>
            <a:r>
              <a:rPr lang="en-US" dirty="0" err="1"/>
              <a:t>picard</a:t>
            </a:r>
            <a:r>
              <a:rPr lang="en-US" dirty="0"/>
              <a:t>/</a:t>
            </a:r>
            <a:r>
              <a:rPr lang="en-US" dirty="0" err="1"/>
              <a:t>htsjdk</a:t>
            </a:r>
            <a:r>
              <a:rPr lang="en-US" dirty="0"/>
              <a:t>,…)</a:t>
            </a:r>
          </a:p>
          <a:p>
            <a:r>
              <a:rPr lang="en-US" dirty="0"/>
              <a:t>Trimming (</a:t>
            </a:r>
            <a:r>
              <a:rPr lang="en-US" dirty="0" err="1"/>
              <a:t>cutadapt</a:t>
            </a:r>
            <a:r>
              <a:rPr lang="en-US" dirty="0"/>
              <a:t>, </a:t>
            </a:r>
            <a:r>
              <a:rPr lang="en-US" dirty="0" err="1"/>
              <a:t>trimmomatic</a:t>
            </a:r>
            <a:r>
              <a:rPr lang="en-US" dirty="0"/>
              <a:t>,…)</a:t>
            </a:r>
          </a:p>
          <a:p>
            <a:r>
              <a:rPr lang="en-US" dirty="0"/>
              <a:t>Alignment (bowtie, </a:t>
            </a:r>
            <a:r>
              <a:rPr lang="en-US" dirty="0" err="1"/>
              <a:t>bwa</a:t>
            </a:r>
            <a:r>
              <a:rPr lang="en-US" dirty="0"/>
              <a:t>, </a:t>
            </a:r>
            <a:r>
              <a:rPr lang="en-US" dirty="0" err="1"/>
              <a:t>SHRiMP</a:t>
            </a:r>
            <a:r>
              <a:rPr lang="en-US" dirty="0"/>
              <a:t>, STAR,…)</a:t>
            </a:r>
          </a:p>
          <a:p>
            <a:r>
              <a:rPr lang="en-US" dirty="0"/>
              <a:t>De-novo assembly (Trinity, velvet, SPADES, </a:t>
            </a:r>
            <a:r>
              <a:rPr lang="en-US" dirty="0" err="1"/>
              <a:t>SOAPdenovo</a:t>
            </a:r>
            <a:r>
              <a:rPr lang="en-US" dirty="0"/>
              <a:t>…)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done with raw sequences</a:t>
            </a:r>
          </a:p>
        </p:txBody>
      </p:sp>
    </p:spTree>
    <p:extLst>
      <p:ext uri="{BB962C8B-B14F-4D97-AF65-F5344CB8AC3E}">
        <p14:creationId xmlns:p14="http://schemas.microsoft.com/office/powerpoint/2010/main" val="307804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samtools.github.io</a:t>
            </a:r>
            <a:r>
              <a:rPr lang="en-US" dirty="0"/>
              <a:t>/</a:t>
            </a:r>
            <a:r>
              <a:rPr lang="en-US" dirty="0" err="1"/>
              <a:t>hts</a:t>
            </a:r>
            <a:r>
              <a:rPr lang="en-US" dirty="0"/>
              <a:t>-specs/SAMv1.pdf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formats - SAM</a:t>
            </a:r>
          </a:p>
        </p:txBody>
      </p:sp>
      <p:pic>
        <p:nvPicPr>
          <p:cNvPr id="7" name="Picture 6" descr="Screen Shot 2015-09-22 at 18.2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7" y="2708920"/>
            <a:ext cx="7316201" cy="301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110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3216" y="1988840"/>
            <a:ext cx="11537950" cy="4210046"/>
          </a:xfrm>
        </p:spPr>
        <p:txBody>
          <a:bodyPr/>
          <a:lstStyle/>
          <a:p>
            <a:r>
              <a:rPr lang="en-US" dirty="0"/>
              <a:t>Fields of a record in SAM format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formats - SAM</a:t>
            </a:r>
          </a:p>
        </p:txBody>
      </p:sp>
      <p:pic>
        <p:nvPicPr>
          <p:cNvPr id="7" name="Picture 6" descr="Screen Shot 2015-09-22 at 18.32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4218" r="6288"/>
          <a:stretch/>
        </p:blipFill>
        <p:spPr>
          <a:xfrm>
            <a:off x="980377" y="2780928"/>
            <a:ext cx="973126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12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Example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: 26M987N22M1S</a:t>
            </a:r>
            <a:r>
              <a:rPr lang="de-DE" dirty="0">
                <a:latin typeface="Courier New"/>
                <a:cs typeface="Courier New"/>
              </a:rPr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format </a:t>
            </a:r>
            <a:r>
              <a:rPr lang="mr-IN" dirty="0"/>
              <a:t>–</a:t>
            </a:r>
            <a:r>
              <a:rPr lang="en-US" dirty="0"/>
              <a:t> CIGAR strings</a:t>
            </a:r>
          </a:p>
        </p:txBody>
      </p:sp>
      <p:pic>
        <p:nvPicPr>
          <p:cNvPr id="7" name="Picture 6" descr="Screen Shot 2015-09-22 at 18.41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9" y="2852936"/>
            <a:ext cx="8509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607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formats - SAM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40768"/>
            <a:ext cx="9164811" cy="4785395"/>
          </a:xfrm>
          <a:prstGeom prst="rect">
            <a:avLst/>
          </a:prstGeom>
        </p:spPr>
        <p:txBody>
          <a:bodyPr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800" dirty="0">
                <a:latin typeface="Courier New"/>
                <a:cs typeface="Courier New"/>
              </a:rPr>
              <a:t>@SQ     </a:t>
            </a:r>
            <a:r>
              <a:rPr lang="en-US" sz="800" dirty="0" err="1">
                <a:latin typeface="Courier New"/>
                <a:cs typeface="Courier New"/>
              </a:rPr>
              <a:t>SN:chrM</a:t>
            </a:r>
            <a:r>
              <a:rPr lang="en-US" sz="800" dirty="0">
                <a:latin typeface="Courier New"/>
                <a:cs typeface="Courier New"/>
              </a:rPr>
              <a:t> LN:16571</a:t>
            </a:r>
          </a:p>
          <a:p>
            <a:pPr marL="0" indent="0">
              <a:buFont typeface="Wingdings" pitchFamily="2" charset="2"/>
              <a:buNone/>
            </a:pPr>
            <a:r>
              <a:rPr lang="en-US" sz="800" dirty="0">
                <a:latin typeface="Courier New"/>
                <a:cs typeface="Courier New"/>
              </a:rPr>
              <a:t>@SQ     SN:chr1 LN:249250621</a:t>
            </a:r>
          </a:p>
          <a:p>
            <a:pPr marL="0" indent="0">
              <a:buFont typeface="Wingdings" pitchFamily="2" charset="2"/>
              <a:buNone/>
            </a:pPr>
            <a:r>
              <a:rPr lang="en-US" sz="800" dirty="0">
                <a:latin typeface="Courier New"/>
                <a:cs typeface="Courier New"/>
              </a:rPr>
              <a:t>@SQ     SN:chr2 LN:243199373</a:t>
            </a:r>
          </a:p>
          <a:p>
            <a:pPr marL="0" indent="0">
              <a:buFont typeface="Wingdings" pitchFamily="2" charset="2"/>
              <a:buNone/>
            </a:pPr>
            <a:r>
              <a:rPr lang="en-US" sz="800" dirty="0">
                <a:latin typeface="Courier New"/>
                <a:cs typeface="Courier New"/>
              </a:rPr>
              <a:t>@SQ     SN:chr3 LN:198022430</a:t>
            </a:r>
          </a:p>
          <a:p>
            <a:pPr marL="0" indent="0">
              <a:buFont typeface="Wingdings" pitchFamily="2" charset="2"/>
              <a:buNone/>
            </a:pPr>
            <a:r>
              <a:rPr lang="en-US" sz="800" dirty="0">
                <a:latin typeface="Courier New"/>
                <a:cs typeface="Courier New"/>
              </a:rPr>
              <a:t>SRR1012931.32   0       chr12   52632509        255     1S48M   *       0       0       NGTGGATGCCCTGAATGATGAGATCAACTTCCTCAGGACCCTCAATGAG</a:t>
            </a:r>
          </a:p>
          <a:p>
            <a:pPr marL="0" indent="0">
              <a:buFont typeface="Wingdings" pitchFamily="2" charset="2"/>
              <a:buNone/>
            </a:pPr>
            <a:r>
              <a:rPr lang="en-US" sz="800" dirty="0">
                <a:latin typeface="Courier New"/>
                <a:cs typeface="Courier New"/>
              </a:rPr>
              <a:t>       BP\</a:t>
            </a:r>
            <a:r>
              <a:rPr lang="en-US" sz="800" dirty="0" err="1">
                <a:latin typeface="Courier New"/>
                <a:cs typeface="Courier New"/>
              </a:rPr>
              <a:t>cceeegggggiiiiiihiihihiiiiiiiiiiiihiiibghhiiii</a:t>
            </a:r>
            <a:r>
              <a:rPr lang="en-US" sz="800" dirty="0">
                <a:latin typeface="Courier New"/>
                <a:cs typeface="Courier New"/>
              </a:rPr>
              <a:t>       NH:i:1  HI:i:1  AS:i:47 nM:i:0</a:t>
            </a:r>
          </a:p>
          <a:p>
            <a:pPr marL="0" indent="0">
              <a:buFont typeface="Wingdings" pitchFamily="2" charset="2"/>
              <a:buNone/>
            </a:pPr>
            <a:r>
              <a:rPr lang="en-US" sz="800" dirty="0">
                <a:latin typeface="Courier New"/>
                <a:cs typeface="Courier New"/>
              </a:rPr>
              <a:t>SRR1012931.33   16      chr16   88925155        255     48M1S   *       0       0       GGAGCTGTACCTGGGCCTGCTCTACCCCACGGAGGACTACAAGGTATAC</a:t>
            </a:r>
          </a:p>
          <a:p>
            <a:pPr marL="0" indent="0">
              <a:buFont typeface="Wingdings" pitchFamily="2" charset="2"/>
              <a:buNone/>
            </a:pPr>
            <a:r>
              <a:rPr lang="en-US" sz="800" dirty="0">
                <a:latin typeface="Courier New"/>
                <a:cs typeface="Courier New"/>
              </a:rPr>
              <a:t>       </a:t>
            </a:r>
            <a:r>
              <a:rPr lang="en-US" sz="800" dirty="0" err="1">
                <a:latin typeface="Courier New"/>
                <a:cs typeface="Courier New"/>
              </a:rPr>
              <a:t>iiiihhheciiiiiiiiihiihgeiiiihhiiiiiigggggeeeeebab</a:t>
            </a:r>
            <a:r>
              <a:rPr lang="en-US" sz="800" dirty="0">
                <a:latin typeface="Courier New"/>
                <a:cs typeface="Courier New"/>
              </a:rPr>
              <a:t>       NH:i:1  HI:i:1  AS:i:45 nM:i:1</a:t>
            </a:r>
          </a:p>
          <a:p>
            <a:pPr marL="0" indent="0">
              <a:buFont typeface="Wingdings" pitchFamily="2" charset="2"/>
              <a:buNone/>
            </a:pPr>
            <a:r>
              <a:rPr lang="fi-FI" sz="800" dirty="0">
                <a:latin typeface="Courier New"/>
                <a:cs typeface="Courier New"/>
              </a:rPr>
              <a:t>SRR1012931.34   16      chr17   60111322        255     24M1478N24M1S   *       0       0       TTAGTCCAAATGGGCATAAGATAACTTGAAATGGGCTATTAGACTGTTN       </a:t>
            </a:r>
            <a:r>
              <a:rPr lang="fi-FI" sz="800" dirty="0" err="1">
                <a:latin typeface="Courier New"/>
                <a:cs typeface="Courier New"/>
              </a:rPr>
              <a:t>iiiiiiiiiiiigebihiiiihhhiiiiiiiiiiiigggggeceec</a:t>
            </a:r>
            <a:r>
              <a:rPr lang="fi-FI" sz="800" dirty="0">
                <a:latin typeface="Courier New"/>
                <a:cs typeface="Courier New"/>
              </a:rPr>
              <a:t>\SB       NH:i:1  HI:i:1  AS:i:45 nM:i:0</a:t>
            </a:r>
          </a:p>
          <a:p>
            <a:pPr marL="0" indent="0">
              <a:buFont typeface="Wingdings" pitchFamily="2" charset="2"/>
              <a:buNone/>
            </a:pPr>
            <a:r>
              <a:rPr lang="fi-FI" sz="800" dirty="0">
                <a:latin typeface="Courier New"/>
                <a:cs typeface="Courier New"/>
              </a:rPr>
              <a:t>SRR1012931.35   16      chr20   20031227        255     43M6S   *       0       0       CAGCAGTTATCTGTACCTCAGCCGGGGCTTTGTTTTTCACCTTGGCCAN</a:t>
            </a:r>
          </a:p>
          <a:p>
            <a:pPr marL="0" indent="0">
              <a:buFont typeface="Wingdings" pitchFamily="2" charset="2"/>
              <a:buNone/>
            </a:pPr>
            <a:r>
              <a:rPr lang="fi-FI" sz="800" dirty="0">
                <a:latin typeface="Courier New"/>
                <a:cs typeface="Courier New"/>
              </a:rPr>
              <a:t>       </a:t>
            </a:r>
            <a:r>
              <a:rPr lang="fi-FI" sz="800" dirty="0" err="1">
                <a:latin typeface="Courier New"/>
                <a:cs typeface="Courier New"/>
              </a:rPr>
              <a:t>fhfhhghehiiighfghgfhhgfhhgbfhihdihihgc`feccecaYPB</a:t>
            </a:r>
            <a:r>
              <a:rPr lang="fi-FI" sz="800" dirty="0">
                <a:latin typeface="Courier New"/>
                <a:cs typeface="Courier New"/>
              </a:rPr>
              <a:t>       NH:i:1  HI:i:1  AS:i:42 nM:i:0</a:t>
            </a:r>
          </a:p>
          <a:p>
            <a:pPr marL="0" indent="0">
              <a:buFont typeface="Wingdings" pitchFamily="2" charset="2"/>
              <a:buNone/>
            </a:pPr>
            <a:r>
              <a:rPr lang="fi-FI" sz="800" dirty="0">
                <a:latin typeface="Courier New"/>
                <a:cs typeface="Courier New"/>
              </a:rPr>
              <a:t>SRR1012931.36   0       chr3    48680414        255     49M     *       0       0       GCCTTGCCTCCTCAGGCGCTGCCTTCCTGCCCAGACAGGCTGGCATCCA</a:t>
            </a:r>
          </a:p>
          <a:p>
            <a:pPr marL="0" indent="0">
              <a:buFont typeface="Wingdings" pitchFamily="2" charset="2"/>
              <a:buNone/>
            </a:pPr>
            <a:r>
              <a:rPr lang="fi-FI" sz="800" dirty="0">
                <a:latin typeface="Courier New"/>
                <a:cs typeface="Courier New"/>
              </a:rPr>
              <a:t>       </a:t>
            </a:r>
            <a:r>
              <a:rPr lang="fi-FI" sz="800" dirty="0" err="1">
                <a:latin typeface="Courier New"/>
                <a:cs typeface="Courier New"/>
              </a:rPr>
              <a:t>bbbeeeeeggggghfgbfgfhiiiihihhihiffcghiiihiiifgiih</a:t>
            </a:r>
            <a:r>
              <a:rPr lang="fi-FI" sz="800" dirty="0">
                <a:latin typeface="Courier New"/>
                <a:cs typeface="Courier New"/>
              </a:rPr>
              <a:t>       NH:i:1  HI:i:1  AS:i:48 nM:i:0</a:t>
            </a:r>
          </a:p>
          <a:p>
            <a:pPr marL="0" indent="0">
              <a:buFont typeface="Wingdings" pitchFamily="2" charset="2"/>
              <a:buNone/>
            </a:pPr>
            <a:r>
              <a:rPr lang="de-DE" sz="800" dirty="0">
                <a:latin typeface="Courier New"/>
                <a:cs typeface="Courier New"/>
              </a:rPr>
              <a:t>SRR1012931.37   16      </a:t>
            </a:r>
            <a:r>
              <a:rPr lang="de-DE" sz="800" dirty="0" err="1">
                <a:latin typeface="Courier New"/>
                <a:cs typeface="Courier New"/>
              </a:rPr>
              <a:t>chrX</a:t>
            </a:r>
            <a:r>
              <a:rPr lang="de-DE" sz="800" dirty="0">
                <a:latin typeface="Courier New"/>
                <a:cs typeface="Courier New"/>
              </a:rPr>
              <a:t>    70510616        255     </a:t>
            </a:r>
            <a:r>
              <a:rPr lang="de-DE" sz="800" dirty="0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26M987N22M1S</a:t>
            </a:r>
            <a:r>
              <a:rPr lang="de-DE" sz="800" dirty="0">
                <a:latin typeface="Courier New"/>
                <a:cs typeface="Courier New"/>
              </a:rPr>
              <a:t>    *       0       0       AAATGGGCAACAGGCCAGCAGCCAAAATGAAGGCTTGACTATTGACCTN       </a:t>
            </a:r>
            <a:r>
              <a:rPr lang="de-DE" sz="800" dirty="0" err="1">
                <a:latin typeface="Courier New"/>
                <a:cs typeface="Courier New"/>
              </a:rPr>
              <a:t>ihg`fagfafcgf</a:t>
            </a:r>
            <a:r>
              <a:rPr lang="de-DE" sz="800" dirty="0">
                <a:latin typeface="Courier New"/>
                <a:cs typeface="Courier New"/>
              </a:rPr>
              <a:t>\</a:t>
            </a:r>
            <a:r>
              <a:rPr lang="de-DE" sz="800" dirty="0" err="1">
                <a:latin typeface="Courier New"/>
                <a:cs typeface="Courier New"/>
              </a:rPr>
              <a:t>gggeigfeifhhhhfhiiiiiigggggcccaa</a:t>
            </a:r>
            <a:r>
              <a:rPr lang="de-DE" sz="800" dirty="0">
                <a:latin typeface="Courier New"/>
                <a:cs typeface="Courier New"/>
              </a:rPr>
              <a:t>\PB       NH:i:1  HI:i:1  AS:i:45 nM:i:0</a:t>
            </a:r>
          </a:p>
          <a:p>
            <a:pPr marL="0" indent="0">
              <a:buFont typeface="Wingdings" pitchFamily="2" charset="2"/>
              <a:buNone/>
            </a:pPr>
            <a:r>
              <a:rPr lang="de-DE" sz="800" dirty="0">
                <a:latin typeface="Courier New"/>
                <a:cs typeface="Courier New"/>
              </a:rPr>
              <a:t>SRR1012931.38   0       chr5    139928964       255     1S48M   *       0       0       NTGACTTGTTAGTTCCAGGCCTCCTTTAGTTCTGAGGCAGCTAGACCAG</a:t>
            </a:r>
          </a:p>
          <a:p>
            <a:pPr marL="0" indent="0">
              <a:buFont typeface="Wingdings" pitchFamily="2" charset="2"/>
              <a:buNone/>
            </a:pPr>
            <a:r>
              <a:rPr lang="de-DE" sz="800" dirty="0">
                <a:latin typeface="Courier New"/>
                <a:cs typeface="Courier New"/>
              </a:rPr>
              <a:t>       BP\</a:t>
            </a:r>
            <a:r>
              <a:rPr lang="de-DE" sz="800" dirty="0" err="1">
                <a:latin typeface="Courier New"/>
                <a:cs typeface="Courier New"/>
              </a:rPr>
              <a:t>cceeegggggiiiiihiiiiiiiifhhihiiggfghhhihiiiihg</a:t>
            </a:r>
            <a:r>
              <a:rPr lang="de-DE" sz="800" dirty="0">
                <a:latin typeface="Courier New"/>
                <a:cs typeface="Courier New"/>
              </a:rPr>
              <a:t>       NH:i:1  HI:i:1  AS:i:47 nM:i:0</a:t>
            </a:r>
          </a:p>
          <a:p>
            <a:pPr marL="0" indent="0">
              <a:buFont typeface="Wingdings" pitchFamily="2" charset="2"/>
              <a:buNone/>
            </a:pPr>
            <a:r>
              <a:rPr lang="de-DE" sz="800" dirty="0">
                <a:latin typeface="Courier New"/>
                <a:cs typeface="Courier New"/>
              </a:rPr>
              <a:t>SRR1012931.39   16      chr11   6477532 255     49M     *       0       0       CGGAAGACGAGCTCATCCTCAATTGGGTTGTCCTTTCGTTTGCCGCCTG       </a:t>
            </a:r>
            <a:r>
              <a:rPr lang="de-DE" sz="800" dirty="0" err="1">
                <a:latin typeface="Courier New"/>
                <a:cs typeface="Courier New"/>
              </a:rPr>
              <a:t>eegggggiihgiffffiihhiiiiiiiiiihghiiigggggeeeeebbb</a:t>
            </a:r>
            <a:r>
              <a:rPr lang="de-DE" sz="800" dirty="0">
                <a:latin typeface="Courier New"/>
                <a:cs typeface="Courier New"/>
              </a:rPr>
              <a:t>       NH:i:1  HI:i:1  AS:i:48 nM:i:0</a:t>
            </a:r>
          </a:p>
          <a:p>
            <a:pPr marL="0" indent="0">
              <a:buFont typeface="Wingdings" pitchFamily="2" charset="2"/>
              <a:buNone/>
            </a:pPr>
            <a:r>
              <a:rPr lang="de-DE" sz="800" dirty="0">
                <a:latin typeface="Courier New"/>
                <a:cs typeface="Courier New"/>
              </a:rPr>
              <a:t>SRR1012931.40   0       chr2    3502293 255     49M     *       0       0       GTGGGAGCTCTTCCCCCTACCACTCCCCACCCCAAGGCATCATTTTGGA       </a:t>
            </a:r>
            <a:r>
              <a:rPr lang="de-DE" sz="800" dirty="0" err="1">
                <a:latin typeface="Courier New"/>
                <a:cs typeface="Courier New"/>
              </a:rPr>
              <a:t>bbbeeeeegggggiiiiiiiiiihiiiihiiii_efffffhhihhiehc</a:t>
            </a:r>
            <a:r>
              <a:rPr lang="de-DE" sz="800" dirty="0">
                <a:latin typeface="Courier New"/>
                <a:cs typeface="Courier New"/>
              </a:rPr>
              <a:t>       NH:i:1  HI:i:1  AS:i:48 nM:i:0</a:t>
            </a:r>
          </a:p>
          <a:p>
            <a:pPr marL="0" indent="0">
              <a:buFont typeface="Wingdings" pitchFamily="2" charset="2"/>
              <a:buNone/>
            </a:pPr>
            <a:r>
              <a:rPr lang="de-DE" sz="800" dirty="0">
                <a:latin typeface="Courier New"/>
                <a:cs typeface="Courier New"/>
              </a:rPr>
              <a:t>SRR1012931.41   0       chr8    38099785        255     49M     *       0       0       GTTTCCTTGAACTTGCTACAGACACATTTTAAGAAAGCCCAAGAAAATC</a:t>
            </a:r>
          </a:p>
          <a:p>
            <a:pPr marL="0" indent="0">
              <a:buFont typeface="Wingdings" pitchFamily="2" charset="2"/>
              <a:buNone/>
            </a:pPr>
            <a:r>
              <a:rPr lang="de-DE" sz="800" dirty="0">
                <a:latin typeface="Courier New"/>
                <a:cs typeface="Courier New"/>
              </a:rPr>
              <a:t>       </a:t>
            </a:r>
            <a:r>
              <a:rPr lang="de-DE" sz="800" dirty="0" err="1">
                <a:latin typeface="Courier New"/>
                <a:cs typeface="Courier New"/>
              </a:rPr>
              <a:t>babeeeeeggggghiiiiiiiiiiiiiiiiihhiiiiiiiiiiiiihgh</a:t>
            </a:r>
            <a:r>
              <a:rPr lang="de-DE" sz="800" dirty="0">
                <a:latin typeface="Courier New"/>
                <a:cs typeface="Courier New"/>
              </a:rPr>
              <a:t>       NH:i:1  HI:i:1  AS:i:48 nM:i:0</a:t>
            </a:r>
          </a:p>
          <a:p>
            <a:pPr marL="0" indent="0">
              <a:buFont typeface="Wingdings" pitchFamily="2" charset="2"/>
              <a:buNone/>
            </a:pPr>
            <a:r>
              <a:rPr lang="de-DE" sz="800" dirty="0">
                <a:latin typeface="Courier New"/>
                <a:cs typeface="Courier New"/>
              </a:rPr>
              <a:t>SRR1012931.42   0       chr1    175891126       3       49M     *       0       0       CTGTACTGGAGCCACCCGCGAAAATTCGGCCAGGGTTCTCGCTCTTGTC</a:t>
            </a:r>
          </a:p>
          <a:p>
            <a:pPr marL="0" indent="0">
              <a:buFont typeface="Wingdings" pitchFamily="2" charset="2"/>
              <a:buNone/>
            </a:pPr>
            <a:r>
              <a:rPr lang="de-DE" sz="800" dirty="0">
                <a:latin typeface="Courier New"/>
                <a:cs typeface="Courier New"/>
              </a:rPr>
              <a:t>       </a:t>
            </a:r>
            <a:r>
              <a:rPr lang="de-DE" sz="800" dirty="0" err="1">
                <a:latin typeface="Courier New"/>
                <a:cs typeface="Courier New"/>
              </a:rPr>
              <a:t>bbbeeeeegggggiihiiiheihhgighiiiihiihiiiiiihfgggcd</a:t>
            </a:r>
            <a:r>
              <a:rPr lang="de-DE" sz="800" dirty="0">
                <a:latin typeface="Courier New"/>
                <a:cs typeface="Courier New"/>
              </a:rPr>
              <a:t>       NH:i:2  HI:i:1  AS:i:48 nM:i:0</a:t>
            </a:r>
          </a:p>
        </p:txBody>
      </p:sp>
    </p:spTree>
    <p:extLst>
      <p:ext uri="{BB962C8B-B14F-4D97-AF65-F5344CB8AC3E}">
        <p14:creationId xmlns:p14="http://schemas.microsoft.com/office/powerpoint/2010/main" val="166795567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CD6879-D635-DC43-B22A-7DFA40844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4" y="1592714"/>
            <a:ext cx="11537950" cy="421004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https://broadinstitute.github.io/picard/explain-flags.html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3BFFF-C699-FF44-9BEA-64FE880A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CF59B-4209-1B49-8C3D-CA6DFE65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F749B-BD46-9143-BF4D-5460288D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6EDFAC-5B60-AF44-A6AA-56CEB7CF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Bitwise SAM flags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1335C-BB90-2541-9F89-D5D5820EC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5" y="2141699"/>
            <a:ext cx="5976664" cy="4524516"/>
          </a:xfrm>
          <a:prstGeom prst="rect">
            <a:avLst/>
          </a:prstGeom>
        </p:spPr>
      </p:pic>
      <p:pic>
        <p:nvPicPr>
          <p:cNvPr id="10" name="Picture 9" descr="A picture containing text, meter, device, clock&#10;&#10;Description automatically generated">
            <a:extLst>
              <a:ext uri="{FF2B5EF4-FFF2-40B4-BE49-F238E27FC236}">
                <a16:creationId xmlns:a16="http://schemas.microsoft.com/office/drawing/2014/main" id="{5EE9A961-1B02-FA47-A141-9996A735F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21" y="3592756"/>
            <a:ext cx="4114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7225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BGZF compressed SAM</a:t>
            </a:r>
          </a:p>
          <a:p>
            <a:r>
              <a:rPr lang="en-US" dirty="0"/>
              <a:t>Indexed with R-tree (BAI file)</a:t>
            </a:r>
          </a:p>
          <a:p>
            <a:r>
              <a:rPr lang="en-US" dirty="0"/>
              <a:t>BAM and BAI must be placed together</a:t>
            </a:r>
          </a:p>
          <a:p>
            <a:r>
              <a:rPr lang="en-US" dirty="0"/>
              <a:t>BAM files may be viewed in the IGV browser</a:t>
            </a:r>
          </a:p>
          <a:p>
            <a:r>
              <a:rPr lang="en-US" dirty="0"/>
              <a:t>Other formats available: CRAM, ADAM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formats - BAM</a:t>
            </a:r>
          </a:p>
        </p:txBody>
      </p:sp>
    </p:spTree>
    <p:extLst>
      <p:ext uri="{BB962C8B-B14F-4D97-AF65-F5344CB8AC3E}">
        <p14:creationId xmlns:p14="http://schemas.microsoft.com/office/powerpoint/2010/main" val="158777530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Processing formats (</a:t>
            </a:r>
            <a:r>
              <a:rPr lang="en-US" dirty="0" err="1"/>
              <a:t>samtools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www.htslib.org</a:t>
            </a:r>
            <a:r>
              <a:rPr lang="en-US" dirty="0"/>
              <a:t>/</a:t>
            </a:r>
          </a:p>
          <a:p>
            <a:r>
              <a:rPr lang="en-US" dirty="0"/>
              <a:t>Genomic feature extraction</a:t>
            </a:r>
          </a:p>
          <a:p>
            <a:pPr lvl="1"/>
            <a:r>
              <a:rPr lang="en-US" dirty="0"/>
              <a:t>Variant calling (</a:t>
            </a:r>
            <a:r>
              <a:rPr lang="en-US" dirty="0" err="1"/>
              <a:t>samtools</a:t>
            </a:r>
            <a:r>
              <a:rPr lang="en-US" dirty="0"/>
              <a:t> pileup, GATK,…)</a:t>
            </a:r>
          </a:p>
          <a:p>
            <a:pPr lvl="1"/>
            <a:r>
              <a:rPr lang="en-US" dirty="0"/>
              <a:t>Counting reads according to annotations (</a:t>
            </a:r>
            <a:r>
              <a:rPr lang="en-US" dirty="0" err="1"/>
              <a:t>HTSeq</a:t>
            </a:r>
            <a:r>
              <a:rPr lang="en-US" dirty="0"/>
              <a:t>, </a:t>
            </a:r>
            <a:r>
              <a:rPr lang="en-US" dirty="0" err="1"/>
              <a:t>featureCount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Junction and isoform discovery (cufflinks, MISO,…)</a:t>
            </a:r>
          </a:p>
          <a:p>
            <a:r>
              <a:rPr lang="en-US" dirty="0"/>
              <a:t>Visualization (IGV,… )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done with the alignments</a:t>
            </a:r>
          </a:p>
        </p:txBody>
      </p:sp>
    </p:spTree>
    <p:extLst>
      <p:ext uri="{BB962C8B-B14F-4D97-AF65-F5344CB8AC3E}">
        <p14:creationId xmlns:p14="http://schemas.microsoft.com/office/powerpoint/2010/main" val="196694022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IGV browser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 t="4065" b="4065"/>
          <a:stretch>
            <a:fillRect/>
          </a:stretch>
        </p:blipFill>
        <p:spPr>
          <a:xfrm>
            <a:off x="1629123" y="1484784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8644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err="1"/>
              <a:t>seqname</a:t>
            </a:r>
            <a:r>
              <a:rPr lang="en-US" sz="1800" dirty="0"/>
              <a:t> - name of the chromosome or scaffold; chromosome names can be given with or without the '</a:t>
            </a:r>
            <a:r>
              <a:rPr lang="en-US" sz="1800" dirty="0" err="1"/>
              <a:t>chr</a:t>
            </a:r>
            <a:r>
              <a:rPr lang="en-US" sz="1800" dirty="0"/>
              <a:t>' prefix. </a:t>
            </a:r>
            <a:r>
              <a:rPr lang="en-US" sz="1800" b="1" dirty="0"/>
              <a:t>Important note</a:t>
            </a:r>
            <a:r>
              <a:rPr lang="en-US" sz="1800" dirty="0"/>
              <a:t>: the </a:t>
            </a:r>
            <a:r>
              <a:rPr lang="en-US" sz="1800" dirty="0" err="1"/>
              <a:t>seqname</a:t>
            </a:r>
            <a:r>
              <a:rPr lang="en-US" sz="1800" dirty="0"/>
              <a:t> must be one used within </a:t>
            </a:r>
            <a:r>
              <a:rPr lang="en-US" sz="1800" dirty="0" err="1"/>
              <a:t>Ensembl</a:t>
            </a:r>
            <a:r>
              <a:rPr lang="en-US" sz="1800" dirty="0"/>
              <a:t>, i.e. a standard chromosome name or an </a:t>
            </a:r>
            <a:r>
              <a:rPr lang="en-US" sz="1800" dirty="0" err="1"/>
              <a:t>Ensembl</a:t>
            </a:r>
            <a:r>
              <a:rPr lang="en-US" sz="1800" dirty="0"/>
              <a:t> identifier such as a scaffold ID, without any additional content such as species or assembly. See the example GFF output below.</a:t>
            </a:r>
          </a:p>
          <a:p>
            <a:r>
              <a:rPr lang="en-US" sz="1800" b="1" dirty="0"/>
              <a:t>source</a:t>
            </a:r>
            <a:r>
              <a:rPr lang="en-US" sz="1800" dirty="0"/>
              <a:t> - name of the program that generated this feature, or the data source (database or project name)</a:t>
            </a:r>
          </a:p>
          <a:p>
            <a:r>
              <a:rPr lang="en-US" sz="1800" b="1" dirty="0"/>
              <a:t>feature</a:t>
            </a:r>
            <a:r>
              <a:rPr lang="en-US" sz="1800" dirty="0"/>
              <a:t> - feature type name, e.g. Gene, Variation, Similarity</a:t>
            </a:r>
          </a:p>
          <a:p>
            <a:r>
              <a:rPr lang="en-US" sz="1800" b="1" dirty="0"/>
              <a:t>start</a:t>
            </a:r>
            <a:r>
              <a:rPr lang="en-US" sz="1800" dirty="0"/>
              <a:t> - Start position of the feature, with sequence numbering starting at 1.</a:t>
            </a:r>
          </a:p>
          <a:p>
            <a:r>
              <a:rPr lang="en-US" sz="1800" b="1" dirty="0"/>
              <a:t>end</a:t>
            </a:r>
            <a:r>
              <a:rPr lang="en-US" sz="1800" dirty="0"/>
              <a:t> - End position of the feature, with sequence numbering starting at 1.</a:t>
            </a:r>
          </a:p>
          <a:p>
            <a:r>
              <a:rPr lang="en-US" sz="1800" b="1" dirty="0"/>
              <a:t>score</a:t>
            </a:r>
            <a:r>
              <a:rPr lang="en-US" sz="1800" dirty="0"/>
              <a:t> - A floating point value.</a:t>
            </a:r>
          </a:p>
          <a:p>
            <a:r>
              <a:rPr lang="en-US" sz="1800" b="1" dirty="0"/>
              <a:t>strand</a:t>
            </a:r>
            <a:r>
              <a:rPr lang="en-US" sz="1800" dirty="0"/>
              <a:t> - defined as + (forward) or - (reverse).</a:t>
            </a:r>
          </a:p>
          <a:p>
            <a:r>
              <a:rPr lang="en-US" sz="1800" b="1" dirty="0"/>
              <a:t>frame</a:t>
            </a:r>
            <a:r>
              <a:rPr lang="en-US" sz="1800" dirty="0"/>
              <a:t> - One of '0', '1' or '2'. '0' indicates that the first base of the feature is the first base of a codon, '1' that the second base is the first base of a codon, and so on..</a:t>
            </a:r>
          </a:p>
          <a:p>
            <a:r>
              <a:rPr lang="en-US" sz="1800" b="1" dirty="0"/>
              <a:t>attribute</a:t>
            </a:r>
            <a:r>
              <a:rPr lang="en-US" sz="1800" dirty="0"/>
              <a:t> – (column 9) A semicolon-separated list of tag-value pairs, providing additional information about each feature.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formats – GTF/GFF</a:t>
            </a:r>
          </a:p>
        </p:txBody>
      </p:sp>
    </p:spTree>
    <p:extLst>
      <p:ext uri="{BB962C8B-B14F-4D97-AF65-F5344CB8AC3E}">
        <p14:creationId xmlns:p14="http://schemas.microsoft.com/office/powerpoint/2010/main" val="12784460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Scientific IT Services</a:t>
            </a:r>
          </a:p>
          <a:p>
            <a:r>
              <a:rPr lang="en-GB" dirty="0"/>
              <a:t>Michal </a:t>
            </a:r>
            <a:r>
              <a:rPr lang="en-GB" dirty="0" err="1"/>
              <a:t>Okoniewski</a:t>
            </a:r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siscourses.ethz.ch</a:t>
            </a:r>
            <a:r>
              <a:rPr lang="en-GB" dirty="0"/>
              <a:t>/hpc_genomics_2023/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7B7E-44DC-C448-9333-133CF82D807C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8" name="Titel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b="0" dirty="0"/>
              <a:t>High Performance Computing for genomic applications</a:t>
            </a:r>
            <a:br>
              <a:rPr lang="en-GB" b="0" dirty="0"/>
            </a:br>
            <a:r>
              <a:rPr lang="pl-PL" b="0" dirty="0" err="1"/>
              <a:t>Genomic</a:t>
            </a:r>
            <a:r>
              <a:rPr lang="pl-PL" b="0" dirty="0"/>
              <a:t> data </a:t>
            </a:r>
            <a:r>
              <a:rPr lang="pl-PL" b="0" dirty="0" err="1"/>
              <a:t>formats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890633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formats – GTF/GFF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7035" y="1611152"/>
            <a:ext cx="9380835" cy="44210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100" dirty="0">
                <a:latin typeface="Courier New"/>
                <a:cs typeface="Courier New"/>
              </a:rPr>
              <a:t>11      </a:t>
            </a:r>
            <a:r>
              <a:rPr lang="en-US" sz="3100" dirty="0" err="1">
                <a:latin typeface="Courier New"/>
                <a:cs typeface="Courier New"/>
              </a:rPr>
              <a:t>protein_coding</a:t>
            </a:r>
            <a:r>
              <a:rPr lang="en-US" sz="3100" dirty="0">
                <a:latin typeface="Courier New"/>
                <a:cs typeface="Courier New"/>
              </a:rPr>
              <a:t>  CDS     96166204        96166448        .       +       2       </a:t>
            </a:r>
            <a:r>
              <a:rPr lang="en-US" sz="3100" dirty="0" err="1">
                <a:latin typeface="Courier New"/>
                <a:cs typeface="Courier New"/>
              </a:rPr>
              <a:t>exon_number</a:t>
            </a:r>
            <a:r>
              <a:rPr lang="en-US" sz="3100" dirty="0">
                <a:latin typeface="Courier New"/>
                <a:cs typeface="Courier New"/>
              </a:rPr>
              <a:t> "2"; </a:t>
            </a:r>
            <a:r>
              <a:rPr lang="en-US" sz="3100" dirty="0" err="1">
                <a:latin typeface="Courier New"/>
                <a:cs typeface="Courier New"/>
              </a:rPr>
              <a:t>gene_biotype</a:t>
            </a:r>
            <a:r>
              <a:rPr lang="en-US" sz="3100" dirty="0">
                <a:latin typeface="Courier New"/>
                <a:cs typeface="Courier New"/>
              </a:rPr>
              <a:t> "</a:t>
            </a:r>
            <a:r>
              <a:rPr lang="en-US" sz="3100" dirty="0" err="1">
                <a:latin typeface="Courier New"/>
                <a:cs typeface="Courier New"/>
              </a:rPr>
              <a:t>protein_coding</a:t>
            </a:r>
            <a:r>
              <a:rPr lang="en-US" sz="3100" dirty="0">
                <a:latin typeface="Courier New"/>
                <a:cs typeface="Courier New"/>
              </a:rPr>
              <a:t>"; </a:t>
            </a:r>
            <a:r>
              <a:rPr lang="en-US" sz="3100" dirty="0" err="1">
                <a:latin typeface="Courier New"/>
                <a:cs typeface="Courier New"/>
              </a:rPr>
              <a:t>gene_id</a:t>
            </a:r>
            <a:r>
              <a:rPr lang="en-US" sz="3100" dirty="0">
                <a:latin typeface="Courier New"/>
                <a:cs typeface="Courier New"/>
              </a:rPr>
              <a:t> "ENSMUSG00000038700"; </a:t>
            </a:r>
            <a:r>
              <a:rPr lang="en-US" sz="3100" dirty="0" err="1">
                <a:latin typeface="Courier New"/>
                <a:cs typeface="Courier New"/>
              </a:rPr>
              <a:t>gene_name</a:t>
            </a:r>
            <a:r>
              <a:rPr lang="en-US" sz="3100" dirty="0">
                <a:latin typeface="Courier New"/>
                <a:cs typeface="Courier New"/>
              </a:rPr>
              <a:t> "Hoxb5"; </a:t>
            </a:r>
            <a:r>
              <a:rPr lang="en-US" sz="3100" dirty="0" err="1">
                <a:latin typeface="Courier New"/>
                <a:cs typeface="Courier New"/>
              </a:rPr>
              <a:t>p_id</a:t>
            </a:r>
            <a:r>
              <a:rPr lang="en-US" sz="3100" dirty="0">
                <a:latin typeface="Courier New"/>
                <a:cs typeface="Courier New"/>
              </a:rPr>
              <a:t> "P37298"; </a:t>
            </a:r>
            <a:r>
              <a:rPr lang="en-US" sz="3100" dirty="0" err="1">
                <a:latin typeface="Courier New"/>
                <a:cs typeface="Courier New"/>
              </a:rPr>
              <a:t>protein_id</a:t>
            </a:r>
            <a:r>
              <a:rPr lang="en-US" sz="3100" dirty="0">
                <a:latin typeface="Courier New"/>
                <a:cs typeface="Courier New"/>
              </a:rPr>
              <a:t> "ENSMUSP00000035423"; </a:t>
            </a:r>
            <a:r>
              <a:rPr lang="en-US" sz="3100" dirty="0" err="1">
                <a:latin typeface="Courier New"/>
                <a:cs typeface="Courier New"/>
              </a:rPr>
              <a:t>transcript_id</a:t>
            </a:r>
            <a:r>
              <a:rPr lang="en-US" sz="3100" dirty="0">
                <a:latin typeface="Courier New"/>
                <a:cs typeface="Courier New"/>
              </a:rPr>
              <a:t> "ENSMUST00000049272"; </a:t>
            </a:r>
            <a:r>
              <a:rPr lang="en-US" sz="3100" dirty="0" err="1">
                <a:latin typeface="Courier New"/>
                <a:cs typeface="Courier New"/>
              </a:rPr>
              <a:t>transcript_name</a:t>
            </a:r>
            <a:r>
              <a:rPr lang="en-US" sz="3100" dirty="0">
                <a:latin typeface="Courier New"/>
                <a:cs typeface="Courier New"/>
              </a:rPr>
              <a:t> "Hoxb5-001"; </a:t>
            </a:r>
            <a:r>
              <a:rPr lang="en-US" sz="3100" dirty="0" err="1">
                <a:latin typeface="Courier New"/>
                <a:cs typeface="Courier New"/>
              </a:rPr>
              <a:t>tss_id</a:t>
            </a:r>
            <a:r>
              <a:rPr lang="en-US" sz="3100" dirty="0">
                <a:latin typeface="Courier New"/>
                <a:cs typeface="Courier New"/>
              </a:rPr>
              <a:t> "TSS63862";</a:t>
            </a:r>
          </a:p>
          <a:p>
            <a:pPr marL="0" indent="0">
              <a:buNone/>
            </a:pPr>
            <a:r>
              <a:rPr lang="en-US" sz="3100" dirty="0">
                <a:latin typeface="Courier New"/>
                <a:cs typeface="Courier New"/>
              </a:rPr>
              <a:t>11      </a:t>
            </a:r>
            <a:r>
              <a:rPr lang="en-US" sz="3100" dirty="0" err="1">
                <a:latin typeface="Courier New"/>
                <a:cs typeface="Courier New"/>
              </a:rPr>
              <a:t>protein_coding</a:t>
            </a:r>
            <a:r>
              <a:rPr lang="en-US" sz="3100" dirty="0">
                <a:latin typeface="Courier New"/>
                <a:cs typeface="Courier New"/>
              </a:rPr>
              <a:t>  exon    96166204        96167434        .       +       .       </a:t>
            </a:r>
            <a:r>
              <a:rPr lang="en-US" sz="3100" dirty="0" err="1">
                <a:latin typeface="Courier New"/>
                <a:cs typeface="Courier New"/>
              </a:rPr>
              <a:t>exon_number</a:t>
            </a:r>
            <a:r>
              <a:rPr lang="en-US" sz="3100" dirty="0">
                <a:latin typeface="Courier New"/>
                <a:cs typeface="Courier New"/>
              </a:rPr>
              <a:t> "2"; </a:t>
            </a:r>
            <a:r>
              <a:rPr lang="en-US" sz="3100" dirty="0" err="1">
                <a:latin typeface="Courier New"/>
                <a:cs typeface="Courier New"/>
              </a:rPr>
              <a:t>gene_biotype</a:t>
            </a:r>
            <a:r>
              <a:rPr lang="en-US" sz="3100" dirty="0">
                <a:latin typeface="Courier New"/>
                <a:cs typeface="Courier New"/>
              </a:rPr>
              <a:t> "</a:t>
            </a:r>
            <a:r>
              <a:rPr lang="en-US" sz="3100" dirty="0" err="1">
                <a:latin typeface="Courier New"/>
                <a:cs typeface="Courier New"/>
              </a:rPr>
              <a:t>protein_coding</a:t>
            </a:r>
            <a:r>
              <a:rPr lang="en-US" sz="3100" dirty="0">
                <a:latin typeface="Courier New"/>
                <a:cs typeface="Courier New"/>
              </a:rPr>
              <a:t>"; </a:t>
            </a:r>
            <a:r>
              <a:rPr lang="en-US" sz="3100" dirty="0" err="1">
                <a:latin typeface="Courier New"/>
                <a:cs typeface="Courier New"/>
              </a:rPr>
              <a:t>gene_id</a:t>
            </a:r>
            <a:r>
              <a:rPr lang="en-US" sz="3100" dirty="0">
                <a:latin typeface="Courier New"/>
                <a:cs typeface="Courier New"/>
              </a:rPr>
              <a:t> "ENSMUSG00000038700"; </a:t>
            </a:r>
            <a:r>
              <a:rPr lang="en-US" sz="3100" dirty="0" err="1">
                <a:latin typeface="Courier New"/>
                <a:cs typeface="Courier New"/>
              </a:rPr>
              <a:t>gene_name</a:t>
            </a:r>
            <a:r>
              <a:rPr lang="en-US" sz="3100" dirty="0">
                <a:latin typeface="Courier New"/>
                <a:cs typeface="Courier New"/>
              </a:rPr>
              <a:t> "Hoxb5"; </a:t>
            </a:r>
            <a:r>
              <a:rPr lang="en-US" sz="3100" dirty="0" err="1">
                <a:latin typeface="Courier New"/>
                <a:cs typeface="Courier New"/>
              </a:rPr>
              <a:t>p_id</a:t>
            </a:r>
            <a:r>
              <a:rPr lang="en-US" sz="3100" dirty="0">
                <a:latin typeface="Courier New"/>
                <a:cs typeface="Courier New"/>
              </a:rPr>
              <a:t> "P37298"; </a:t>
            </a:r>
            <a:r>
              <a:rPr lang="en-US" sz="3100" dirty="0" err="1">
                <a:latin typeface="Courier New"/>
                <a:cs typeface="Courier New"/>
              </a:rPr>
              <a:t>transcript_id</a:t>
            </a:r>
            <a:r>
              <a:rPr lang="en-US" sz="3100" dirty="0">
                <a:latin typeface="Courier New"/>
                <a:cs typeface="Courier New"/>
              </a:rPr>
              <a:t> "ENSMUST00000049272"; </a:t>
            </a:r>
            <a:r>
              <a:rPr lang="en-US" sz="3100" dirty="0" err="1">
                <a:latin typeface="Courier New"/>
                <a:cs typeface="Courier New"/>
              </a:rPr>
              <a:t>transcript_name</a:t>
            </a:r>
            <a:r>
              <a:rPr lang="en-US" sz="3100" dirty="0">
                <a:latin typeface="Courier New"/>
                <a:cs typeface="Courier New"/>
              </a:rPr>
              <a:t> "Hoxb5-001"; </a:t>
            </a:r>
            <a:r>
              <a:rPr lang="en-US" sz="3100" dirty="0" err="1">
                <a:latin typeface="Courier New"/>
                <a:cs typeface="Courier New"/>
              </a:rPr>
              <a:t>tss_id</a:t>
            </a:r>
            <a:r>
              <a:rPr lang="en-US" sz="3100" dirty="0">
                <a:latin typeface="Courier New"/>
                <a:cs typeface="Courier New"/>
              </a:rPr>
              <a:t> "TSS63862";</a:t>
            </a:r>
          </a:p>
          <a:p>
            <a:pPr marL="0" indent="0">
              <a:buNone/>
            </a:pPr>
            <a:r>
              <a:rPr lang="en-US" sz="3100" dirty="0">
                <a:latin typeface="Courier New"/>
                <a:cs typeface="Courier New"/>
              </a:rPr>
              <a:t>11      antisense       exon    96166296        96166395        .       -       .       </a:t>
            </a:r>
            <a:r>
              <a:rPr lang="en-US" sz="3100" dirty="0" err="1">
                <a:latin typeface="Courier New"/>
                <a:cs typeface="Courier New"/>
              </a:rPr>
              <a:t>exon_number</a:t>
            </a:r>
            <a:r>
              <a:rPr lang="en-US" sz="3100" dirty="0">
                <a:latin typeface="Courier New"/>
                <a:cs typeface="Courier New"/>
              </a:rPr>
              <a:t> "1"; </a:t>
            </a:r>
            <a:r>
              <a:rPr lang="en-US" sz="3100" dirty="0" err="1">
                <a:latin typeface="Courier New"/>
                <a:cs typeface="Courier New"/>
              </a:rPr>
              <a:t>gene_biotype</a:t>
            </a:r>
            <a:r>
              <a:rPr lang="en-US" sz="3100" dirty="0">
                <a:latin typeface="Courier New"/>
                <a:cs typeface="Courier New"/>
              </a:rPr>
              <a:t> "antisense"; </a:t>
            </a:r>
            <a:r>
              <a:rPr lang="en-US" sz="3100" dirty="0" err="1">
                <a:latin typeface="Courier New"/>
                <a:cs typeface="Courier New"/>
              </a:rPr>
              <a:t>gene_id</a:t>
            </a:r>
            <a:r>
              <a:rPr lang="en-US" sz="3100" dirty="0">
                <a:latin typeface="Courier New"/>
                <a:cs typeface="Courier New"/>
              </a:rPr>
              <a:t> "ENSMUSG00000085645"; </a:t>
            </a:r>
            <a:r>
              <a:rPr lang="en-US" sz="3100" dirty="0" err="1">
                <a:latin typeface="Courier New"/>
                <a:cs typeface="Courier New"/>
              </a:rPr>
              <a:t>gene_name</a:t>
            </a:r>
            <a:r>
              <a:rPr lang="en-US" sz="3100" dirty="0">
                <a:latin typeface="Courier New"/>
                <a:cs typeface="Courier New"/>
              </a:rPr>
              <a:t> "0610040B09Rik"; </a:t>
            </a:r>
            <a:r>
              <a:rPr lang="en-US" sz="3100" dirty="0" err="1">
                <a:latin typeface="Courier New"/>
                <a:cs typeface="Courier New"/>
              </a:rPr>
              <a:t>transcript_id</a:t>
            </a:r>
            <a:r>
              <a:rPr lang="en-US" sz="3100" dirty="0">
                <a:latin typeface="Courier New"/>
                <a:cs typeface="Courier New"/>
              </a:rPr>
              <a:t> "ENSMUST00000140952"; </a:t>
            </a:r>
            <a:r>
              <a:rPr lang="en-US" sz="3100" dirty="0" err="1">
                <a:latin typeface="Courier New"/>
                <a:cs typeface="Courier New"/>
              </a:rPr>
              <a:t>transcript_name</a:t>
            </a:r>
            <a:r>
              <a:rPr lang="en-US" sz="3100" dirty="0">
                <a:latin typeface="Courier New"/>
                <a:cs typeface="Courier New"/>
              </a:rPr>
              <a:t> "0610040B09Rik-002"; </a:t>
            </a:r>
            <a:r>
              <a:rPr lang="en-US" sz="3100" dirty="0" err="1">
                <a:latin typeface="Courier New"/>
                <a:cs typeface="Courier New"/>
              </a:rPr>
              <a:t>tss_id</a:t>
            </a:r>
            <a:r>
              <a:rPr lang="en-US" sz="3100" dirty="0">
                <a:latin typeface="Courier New"/>
                <a:cs typeface="Courier New"/>
              </a:rPr>
              <a:t> "TSS16113";</a:t>
            </a:r>
          </a:p>
          <a:p>
            <a:pPr marL="0" indent="0">
              <a:buNone/>
            </a:pPr>
            <a:r>
              <a:rPr lang="en-US" sz="3100" dirty="0">
                <a:latin typeface="Courier New"/>
                <a:cs typeface="Courier New"/>
              </a:rPr>
              <a:t>11      </a:t>
            </a:r>
            <a:r>
              <a:rPr lang="en-US" sz="3100" dirty="0" err="1">
                <a:latin typeface="Courier New"/>
                <a:cs typeface="Courier New"/>
              </a:rPr>
              <a:t>protein_coding</a:t>
            </a:r>
            <a:r>
              <a:rPr lang="en-US" sz="3100" dirty="0">
                <a:latin typeface="Courier New"/>
                <a:cs typeface="Courier New"/>
              </a:rPr>
              <a:t>  </a:t>
            </a:r>
            <a:r>
              <a:rPr lang="en-US" sz="3100" dirty="0" err="1">
                <a:latin typeface="Courier New"/>
                <a:cs typeface="Courier New"/>
              </a:rPr>
              <a:t>stop_codon</a:t>
            </a:r>
            <a:r>
              <a:rPr lang="en-US" sz="3100" dirty="0">
                <a:latin typeface="Courier New"/>
                <a:cs typeface="Courier New"/>
              </a:rPr>
              <a:t>      96166449        96166451        .       +       0       </a:t>
            </a:r>
            <a:r>
              <a:rPr lang="en-US" sz="3100" dirty="0" err="1">
                <a:latin typeface="Courier New"/>
                <a:cs typeface="Courier New"/>
              </a:rPr>
              <a:t>exon_number</a:t>
            </a:r>
            <a:r>
              <a:rPr lang="en-US" sz="3100" dirty="0">
                <a:latin typeface="Courier New"/>
                <a:cs typeface="Courier New"/>
              </a:rPr>
              <a:t> "2"; </a:t>
            </a:r>
            <a:r>
              <a:rPr lang="en-US" sz="3100" dirty="0" err="1">
                <a:latin typeface="Courier New"/>
                <a:cs typeface="Courier New"/>
              </a:rPr>
              <a:t>gene_biotype</a:t>
            </a:r>
            <a:r>
              <a:rPr lang="en-US" sz="3100" dirty="0">
                <a:latin typeface="Courier New"/>
                <a:cs typeface="Courier New"/>
              </a:rPr>
              <a:t> "</a:t>
            </a:r>
            <a:r>
              <a:rPr lang="en-US" sz="3100" dirty="0" err="1">
                <a:latin typeface="Courier New"/>
                <a:cs typeface="Courier New"/>
              </a:rPr>
              <a:t>protein_coding</a:t>
            </a:r>
            <a:r>
              <a:rPr lang="en-US" sz="3100" dirty="0">
                <a:latin typeface="Courier New"/>
                <a:cs typeface="Courier New"/>
              </a:rPr>
              <a:t>"; </a:t>
            </a:r>
            <a:r>
              <a:rPr lang="en-US" sz="3100" dirty="0" err="1">
                <a:latin typeface="Courier New"/>
                <a:cs typeface="Courier New"/>
              </a:rPr>
              <a:t>gene_id</a:t>
            </a:r>
            <a:r>
              <a:rPr lang="en-US" sz="3100" dirty="0">
                <a:latin typeface="Courier New"/>
                <a:cs typeface="Courier New"/>
              </a:rPr>
              <a:t> "ENSMUSG00000038700"; </a:t>
            </a:r>
            <a:r>
              <a:rPr lang="en-US" sz="3100" dirty="0" err="1">
                <a:latin typeface="Courier New"/>
                <a:cs typeface="Courier New"/>
              </a:rPr>
              <a:t>gene_name</a:t>
            </a:r>
            <a:r>
              <a:rPr lang="en-US" sz="3100" dirty="0">
                <a:latin typeface="Courier New"/>
                <a:cs typeface="Courier New"/>
              </a:rPr>
              <a:t> "Hoxb5"; </a:t>
            </a:r>
            <a:r>
              <a:rPr lang="en-US" sz="3100" dirty="0" err="1">
                <a:latin typeface="Courier New"/>
                <a:cs typeface="Courier New"/>
              </a:rPr>
              <a:t>p_id</a:t>
            </a:r>
            <a:r>
              <a:rPr lang="en-US" sz="3100" dirty="0">
                <a:latin typeface="Courier New"/>
                <a:cs typeface="Courier New"/>
              </a:rPr>
              <a:t> "P37298"; </a:t>
            </a:r>
            <a:r>
              <a:rPr lang="en-US" sz="3100" dirty="0" err="1">
                <a:latin typeface="Courier New"/>
                <a:cs typeface="Courier New"/>
              </a:rPr>
              <a:t>transcript_id</a:t>
            </a:r>
            <a:r>
              <a:rPr lang="en-US" sz="3100" dirty="0">
                <a:latin typeface="Courier New"/>
                <a:cs typeface="Courier New"/>
              </a:rPr>
              <a:t> "ENSMUST00000049272"; </a:t>
            </a:r>
            <a:r>
              <a:rPr lang="en-US" sz="3100" dirty="0" err="1">
                <a:latin typeface="Courier New"/>
                <a:cs typeface="Courier New"/>
              </a:rPr>
              <a:t>transcript_name</a:t>
            </a:r>
            <a:r>
              <a:rPr lang="en-US" sz="3100" dirty="0">
                <a:latin typeface="Courier New"/>
                <a:cs typeface="Courier New"/>
              </a:rPr>
              <a:t> "Hoxb5-001"; </a:t>
            </a:r>
            <a:r>
              <a:rPr lang="en-US" sz="3100" dirty="0" err="1">
                <a:latin typeface="Courier New"/>
                <a:cs typeface="Courier New"/>
              </a:rPr>
              <a:t>tss_id</a:t>
            </a:r>
            <a:r>
              <a:rPr lang="en-US" sz="3100" dirty="0">
                <a:latin typeface="Courier New"/>
                <a:cs typeface="Courier New"/>
              </a:rPr>
              <a:t> "TSS63862";</a:t>
            </a:r>
          </a:p>
          <a:p>
            <a:pPr marL="0" indent="0">
              <a:buNone/>
            </a:pPr>
            <a:r>
              <a:rPr lang="en-US" sz="3100" dirty="0">
                <a:latin typeface="Courier New"/>
                <a:cs typeface="Courier New"/>
              </a:rPr>
              <a:t>11      antisense       exon    96168051        96168224        .       -       .       </a:t>
            </a:r>
            <a:r>
              <a:rPr lang="en-US" sz="3100" dirty="0" err="1">
                <a:latin typeface="Courier New"/>
                <a:cs typeface="Courier New"/>
              </a:rPr>
              <a:t>exon_number</a:t>
            </a:r>
            <a:r>
              <a:rPr lang="en-US" sz="3100" dirty="0">
                <a:latin typeface="Courier New"/>
                <a:cs typeface="Courier New"/>
              </a:rPr>
              <a:t> "1"; </a:t>
            </a:r>
            <a:r>
              <a:rPr lang="en-US" sz="3100" dirty="0" err="1">
                <a:latin typeface="Courier New"/>
                <a:cs typeface="Courier New"/>
              </a:rPr>
              <a:t>gene_biotype</a:t>
            </a:r>
            <a:r>
              <a:rPr lang="en-US" sz="3100" dirty="0">
                <a:latin typeface="Courier New"/>
                <a:cs typeface="Courier New"/>
              </a:rPr>
              <a:t> "antisense"; </a:t>
            </a:r>
            <a:r>
              <a:rPr lang="en-US" sz="3100" dirty="0" err="1">
                <a:latin typeface="Courier New"/>
                <a:cs typeface="Courier New"/>
              </a:rPr>
              <a:t>gene_id</a:t>
            </a:r>
            <a:r>
              <a:rPr lang="en-US" sz="3100" dirty="0">
                <a:latin typeface="Courier New"/>
                <a:cs typeface="Courier New"/>
              </a:rPr>
              <a:t> "ENSMUSG00000085645"; </a:t>
            </a:r>
            <a:r>
              <a:rPr lang="en-US" sz="3100" dirty="0" err="1">
                <a:latin typeface="Courier New"/>
                <a:cs typeface="Courier New"/>
              </a:rPr>
              <a:t>gene_name</a:t>
            </a:r>
            <a:r>
              <a:rPr lang="en-US" sz="3100" dirty="0">
                <a:latin typeface="Courier New"/>
                <a:cs typeface="Courier New"/>
              </a:rPr>
              <a:t> "0610040B09Rik"; </a:t>
            </a:r>
            <a:r>
              <a:rPr lang="en-US" sz="3100" dirty="0" err="1">
                <a:latin typeface="Courier New"/>
                <a:cs typeface="Courier New"/>
              </a:rPr>
              <a:t>transcript_id</a:t>
            </a:r>
            <a:r>
              <a:rPr lang="en-US" sz="3100" dirty="0">
                <a:latin typeface="Courier New"/>
                <a:cs typeface="Courier New"/>
              </a:rPr>
              <a:t> "ENSMUST00000150698"; </a:t>
            </a:r>
            <a:r>
              <a:rPr lang="en-US" sz="3100" dirty="0" err="1">
                <a:latin typeface="Courier New"/>
                <a:cs typeface="Courier New"/>
              </a:rPr>
              <a:t>transcript_name</a:t>
            </a:r>
            <a:r>
              <a:rPr lang="en-US" sz="3100" dirty="0">
                <a:latin typeface="Courier New"/>
                <a:cs typeface="Courier New"/>
              </a:rPr>
              <a:t> "0610040B09Rik-001"; </a:t>
            </a:r>
            <a:r>
              <a:rPr lang="en-US" sz="3100" dirty="0" err="1">
                <a:latin typeface="Courier New"/>
                <a:cs typeface="Courier New"/>
              </a:rPr>
              <a:t>tss_id</a:t>
            </a:r>
            <a:r>
              <a:rPr lang="en-US" sz="3100" dirty="0">
                <a:latin typeface="Courier New"/>
                <a:cs typeface="Courier New"/>
              </a:rPr>
              <a:t> "TSS73537";</a:t>
            </a:r>
          </a:p>
          <a:p>
            <a:pPr marL="0" indent="0">
              <a:buNone/>
            </a:pPr>
            <a:r>
              <a:rPr lang="en-US" sz="3100" dirty="0">
                <a:latin typeface="Courier New"/>
                <a:cs typeface="Courier New"/>
              </a:rPr>
              <a:t>11      </a:t>
            </a:r>
            <a:r>
              <a:rPr lang="en-US" sz="3100" dirty="0" err="1">
                <a:latin typeface="Courier New"/>
                <a:cs typeface="Courier New"/>
              </a:rPr>
              <a:t>protein_coding</a:t>
            </a:r>
            <a:r>
              <a:rPr lang="en-US" sz="3100" dirty="0">
                <a:latin typeface="Courier New"/>
                <a:cs typeface="Courier New"/>
              </a:rPr>
              <a:t>  exon    96177998        96180537        .       +       .       </a:t>
            </a:r>
            <a:r>
              <a:rPr lang="en-US" sz="3100" dirty="0" err="1">
                <a:latin typeface="Courier New"/>
                <a:cs typeface="Courier New"/>
              </a:rPr>
              <a:t>exon_number</a:t>
            </a:r>
            <a:r>
              <a:rPr lang="en-US" sz="3100" dirty="0">
                <a:latin typeface="Courier New"/>
                <a:cs typeface="Courier New"/>
              </a:rPr>
              <a:t> "1"; </a:t>
            </a:r>
            <a:r>
              <a:rPr lang="en-US" sz="3100" dirty="0" err="1">
                <a:latin typeface="Courier New"/>
                <a:cs typeface="Courier New"/>
              </a:rPr>
              <a:t>gene_biotype</a:t>
            </a:r>
            <a:r>
              <a:rPr lang="en-US" sz="3100" dirty="0">
                <a:latin typeface="Courier New"/>
                <a:cs typeface="Courier New"/>
              </a:rPr>
              <a:t> "</a:t>
            </a:r>
            <a:r>
              <a:rPr lang="en-US" sz="3100" dirty="0" err="1">
                <a:latin typeface="Courier New"/>
                <a:cs typeface="Courier New"/>
              </a:rPr>
              <a:t>protein_coding</a:t>
            </a:r>
            <a:r>
              <a:rPr lang="en-US" sz="3100" dirty="0">
                <a:latin typeface="Courier New"/>
                <a:cs typeface="Courier New"/>
              </a:rPr>
              <a:t>"; </a:t>
            </a:r>
            <a:r>
              <a:rPr lang="en-US" sz="3100" dirty="0" err="1">
                <a:latin typeface="Courier New"/>
                <a:cs typeface="Courier New"/>
              </a:rPr>
              <a:t>gene_id</a:t>
            </a:r>
            <a:r>
              <a:rPr lang="en-US" sz="3100" dirty="0">
                <a:latin typeface="Courier New"/>
                <a:cs typeface="Courier New"/>
              </a:rPr>
              <a:t> "ENSMUSG00000038692"; </a:t>
            </a:r>
            <a:r>
              <a:rPr lang="en-US" sz="3100" dirty="0" err="1">
                <a:latin typeface="Courier New"/>
                <a:cs typeface="Courier New"/>
              </a:rPr>
              <a:t>gene_name</a:t>
            </a:r>
            <a:r>
              <a:rPr lang="en-US" sz="3100" dirty="0">
                <a:latin typeface="Courier New"/>
                <a:cs typeface="Courier New"/>
              </a:rPr>
              <a:t> "Hoxb4"; </a:t>
            </a:r>
            <a:r>
              <a:rPr lang="en-US" sz="3100" dirty="0" err="1">
                <a:latin typeface="Courier New"/>
                <a:cs typeface="Courier New"/>
              </a:rPr>
              <a:t>p_id</a:t>
            </a:r>
            <a:r>
              <a:rPr lang="en-US" sz="3100" dirty="0">
                <a:latin typeface="Courier New"/>
                <a:cs typeface="Courier New"/>
              </a:rPr>
              <a:t> "P29329"; </a:t>
            </a:r>
            <a:r>
              <a:rPr lang="en-US" sz="3100" dirty="0" err="1">
                <a:latin typeface="Courier New"/>
                <a:cs typeface="Courier New"/>
              </a:rPr>
              <a:t>transcript_id</a:t>
            </a:r>
            <a:r>
              <a:rPr lang="en-US" sz="3100" dirty="0">
                <a:latin typeface="Courier New"/>
                <a:cs typeface="Courier New"/>
              </a:rPr>
              <a:t> "ENSMUST00000049241"; </a:t>
            </a:r>
            <a:r>
              <a:rPr lang="en-US" sz="3100" dirty="0" err="1">
                <a:latin typeface="Courier New"/>
                <a:cs typeface="Courier New"/>
              </a:rPr>
              <a:t>transcript_name</a:t>
            </a:r>
            <a:r>
              <a:rPr lang="en-US" sz="3100" dirty="0">
                <a:latin typeface="Courier New"/>
                <a:cs typeface="Courier New"/>
              </a:rPr>
              <a:t> "Hoxb4-001"; </a:t>
            </a:r>
            <a:r>
              <a:rPr lang="en-US" sz="3100" dirty="0" err="1">
                <a:latin typeface="Courier New"/>
                <a:cs typeface="Courier New"/>
              </a:rPr>
              <a:t>tss_id</a:t>
            </a:r>
            <a:r>
              <a:rPr lang="en-US" sz="3100" dirty="0">
                <a:latin typeface="Courier New"/>
                <a:cs typeface="Courier New"/>
              </a:rPr>
              <a:t> "TSS19948";</a:t>
            </a:r>
          </a:p>
          <a:p>
            <a:pPr marL="0" indent="0">
              <a:buNone/>
            </a:pPr>
            <a:r>
              <a:rPr lang="en-US" sz="3100" dirty="0">
                <a:latin typeface="Courier New"/>
                <a:cs typeface="Courier New"/>
              </a:rPr>
              <a:t>11      </a:t>
            </a:r>
            <a:r>
              <a:rPr lang="en-US" sz="3100" dirty="0" err="1">
                <a:latin typeface="Courier New"/>
                <a:cs typeface="Courier New"/>
              </a:rPr>
              <a:t>non_coding</a:t>
            </a:r>
            <a:r>
              <a:rPr lang="en-US" sz="3100" dirty="0">
                <a:latin typeface="Courier New"/>
                <a:cs typeface="Courier New"/>
              </a:rPr>
              <a:t>      exon    96178479        96178588        .       +       .       </a:t>
            </a:r>
            <a:r>
              <a:rPr lang="en-US" sz="3100" dirty="0" err="1">
                <a:latin typeface="Courier New"/>
                <a:cs typeface="Courier New"/>
              </a:rPr>
              <a:t>exon_number</a:t>
            </a:r>
            <a:r>
              <a:rPr lang="en-US" sz="3100" dirty="0">
                <a:latin typeface="Courier New"/>
                <a:cs typeface="Courier New"/>
              </a:rPr>
              <a:t> "1"; </a:t>
            </a:r>
            <a:r>
              <a:rPr lang="en-US" sz="3100" dirty="0" err="1">
                <a:latin typeface="Courier New"/>
                <a:cs typeface="Courier New"/>
              </a:rPr>
              <a:t>gene_biotype</a:t>
            </a:r>
            <a:r>
              <a:rPr lang="en-US" sz="3100" dirty="0">
                <a:latin typeface="Courier New"/>
                <a:cs typeface="Courier New"/>
              </a:rPr>
              <a:t> "</a:t>
            </a:r>
            <a:r>
              <a:rPr lang="en-US" sz="3100" dirty="0" err="1">
                <a:latin typeface="Courier New"/>
                <a:cs typeface="Courier New"/>
              </a:rPr>
              <a:t>non_coding</a:t>
            </a:r>
            <a:r>
              <a:rPr lang="en-US" sz="3100" dirty="0">
                <a:latin typeface="Courier New"/>
                <a:cs typeface="Courier New"/>
              </a:rPr>
              <a:t>"; </a:t>
            </a:r>
            <a:r>
              <a:rPr lang="en-US" sz="3100" dirty="0" err="1">
                <a:latin typeface="Courier New"/>
                <a:cs typeface="Courier New"/>
              </a:rPr>
              <a:t>gene_id</a:t>
            </a:r>
            <a:r>
              <a:rPr lang="en-US" sz="3100" dirty="0">
                <a:latin typeface="Courier New"/>
                <a:cs typeface="Courier New"/>
              </a:rPr>
              <a:t> "ENSMUSG00000092205"; </a:t>
            </a:r>
            <a:r>
              <a:rPr lang="en-US" sz="3100" dirty="0" err="1">
                <a:latin typeface="Courier New"/>
                <a:cs typeface="Courier New"/>
              </a:rPr>
              <a:t>gene_name</a:t>
            </a:r>
            <a:r>
              <a:rPr lang="en-US" sz="3100" dirty="0">
                <a:latin typeface="Courier New"/>
                <a:cs typeface="Courier New"/>
              </a:rPr>
              <a:t> "Mir10a"; </a:t>
            </a:r>
            <a:r>
              <a:rPr lang="en-US" sz="3100" dirty="0" err="1">
                <a:latin typeface="Courier New"/>
                <a:cs typeface="Courier New"/>
              </a:rPr>
              <a:t>transcript_id</a:t>
            </a:r>
            <a:r>
              <a:rPr lang="en-US" sz="3100" dirty="0">
                <a:latin typeface="Courier New"/>
                <a:cs typeface="Courier New"/>
              </a:rPr>
              <a:t> "ENSMUST00000173319"; </a:t>
            </a:r>
            <a:r>
              <a:rPr lang="en-US" sz="3100" dirty="0" err="1">
                <a:latin typeface="Courier New"/>
                <a:cs typeface="Courier New"/>
              </a:rPr>
              <a:t>transcript_name</a:t>
            </a:r>
            <a:r>
              <a:rPr lang="en-US" sz="3100" dirty="0">
                <a:latin typeface="Courier New"/>
                <a:cs typeface="Courier New"/>
              </a:rPr>
              <a:t> "Mir10a-001"; </a:t>
            </a:r>
            <a:r>
              <a:rPr lang="en-US" sz="3100" dirty="0" err="1">
                <a:latin typeface="Courier New"/>
                <a:cs typeface="Courier New"/>
              </a:rPr>
              <a:t>tss_id</a:t>
            </a:r>
            <a:r>
              <a:rPr lang="en-US" sz="3100" dirty="0">
                <a:latin typeface="Courier New"/>
                <a:cs typeface="Courier New"/>
              </a:rPr>
              <a:t> "TSS15362";</a:t>
            </a:r>
          </a:p>
          <a:p>
            <a:pPr marL="0" indent="0">
              <a:buNone/>
            </a:pPr>
            <a:r>
              <a:rPr lang="en-US" sz="3100" dirty="0">
                <a:latin typeface="Courier New"/>
                <a:cs typeface="Courier New"/>
              </a:rPr>
              <a:t>11      </a:t>
            </a:r>
            <a:r>
              <a:rPr lang="en-US" sz="3100" dirty="0" err="1">
                <a:latin typeface="Courier New"/>
                <a:cs typeface="Courier New"/>
              </a:rPr>
              <a:t>miRNA</a:t>
            </a:r>
            <a:r>
              <a:rPr lang="en-US" sz="3100" dirty="0">
                <a:latin typeface="Courier New"/>
                <a:cs typeface="Courier New"/>
              </a:rPr>
              <a:t>   exon    96178479        96178588        .       +       .       </a:t>
            </a:r>
            <a:r>
              <a:rPr lang="en-US" sz="3100" dirty="0" err="1">
                <a:latin typeface="Courier New"/>
                <a:cs typeface="Courier New"/>
              </a:rPr>
              <a:t>exon_number</a:t>
            </a:r>
            <a:r>
              <a:rPr lang="en-US" sz="3100" dirty="0">
                <a:latin typeface="Courier New"/>
                <a:cs typeface="Courier New"/>
              </a:rPr>
              <a:t> "1"; </a:t>
            </a:r>
            <a:r>
              <a:rPr lang="en-US" sz="3100" dirty="0" err="1">
                <a:latin typeface="Courier New"/>
                <a:cs typeface="Courier New"/>
              </a:rPr>
              <a:t>gene_biotype</a:t>
            </a:r>
            <a:r>
              <a:rPr lang="en-US" sz="3100" dirty="0">
                <a:latin typeface="Courier New"/>
                <a:cs typeface="Courier New"/>
              </a:rPr>
              <a:t> "</a:t>
            </a:r>
            <a:r>
              <a:rPr lang="en-US" sz="3100" dirty="0" err="1">
                <a:latin typeface="Courier New"/>
                <a:cs typeface="Courier New"/>
              </a:rPr>
              <a:t>miRNA</a:t>
            </a:r>
            <a:r>
              <a:rPr lang="en-US" sz="3100" dirty="0">
                <a:latin typeface="Courier New"/>
                <a:cs typeface="Courier New"/>
              </a:rPr>
              <a:t>"; </a:t>
            </a:r>
            <a:r>
              <a:rPr lang="en-US" sz="3100" dirty="0" err="1">
                <a:latin typeface="Courier New"/>
                <a:cs typeface="Courier New"/>
              </a:rPr>
              <a:t>gene_id</a:t>
            </a:r>
            <a:r>
              <a:rPr lang="en-US" sz="3100" dirty="0">
                <a:latin typeface="Courier New"/>
                <a:cs typeface="Courier New"/>
              </a:rPr>
              <a:t> "ENSMUSG00000065519"; </a:t>
            </a:r>
            <a:r>
              <a:rPr lang="en-US" sz="3100" dirty="0" err="1">
                <a:latin typeface="Courier New"/>
                <a:cs typeface="Courier New"/>
              </a:rPr>
              <a:t>gene_name</a:t>
            </a:r>
            <a:r>
              <a:rPr lang="en-US" sz="3100" dirty="0">
                <a:latin typeface="Courier New"/>
                <a:cs typeface="Courier New"/>
              </a:rPr>
              <a:t> "Mir10a"; </a:t>
            </a:r>
            <a:r>
              <a:rPr lang="en-US" sz="3100" dirty="0" err="1">
                <a:latin typeface="Courier New"/>
                <a:cs typeface="Courier New"/>
              </a:rPr>
              <a:t>transcript_id</a:t>
            </a:r>
            <a:r>
              <a:rPr lang="en-US" sz="3100" dirty="0">
                <a:latin typeface="Courier New"/>
                <a:cs typeface="Courier New"/>
              </a:rPr>
              <a:t> "ENSMUST00000083585"; </a:t>
            </a:r>
            <a:r>
              <a:rPr lang="en-US" sz="3100" dirty="0" err="1">
                <a:latin typeface="Courier New"/>
                <a:cs typeface="Courier New"/>
              </a:rPr>
              <a:t>transcript_name</a:t>
            </a:r>
            <a:r>
              <a:rPr lang="en-US" sz="3100" dirty="0">
                <a:latin typeface="Courier New"/>
                <a:cs typeface="Courier New"/>
              </a:rPr>
              <a:t> "Mir10a-201"; </a:t>
            </a:r>
            <a:r>
              <a:rPr lang="en-US" sz="3100" dirty="0" err="1">
                <a:latin typeface="Courier New"/>
                <a:cs typeface="Courier New"/>
              </a:rPr>
              <a:t>tss_id</a:t>
            </a:r>
            <a:r>
              <a:rPr lang="en-US" sz="3100" dirty="0">
                <a:latin typeface="Courier New"/>
                <a:cs typeface="Courier New"/>
              </a:rPr>
              <a:t> "TSS15362";</a:t>
            </a:r>
          </a:p>
          <a:p>
            <a:pPr marL="0" indent="0">
              <a:buNone/>
            </a:pPr>
            <a:r>
              <a:rPr lang="en-US" sz="3100" dirty="0">
                <a:latin typeface="Courier New"/>
                <a:cs typeface="Courier New"/>
              </a:rPr>
              <a:t>11      </a:t>
            </a:r>
            <a:r>
              <a:rPr lang="en-US" sz="3100" dirty="0" err="1">
                <a:latin typeface="Courier New"/>
                <a:cs typeface="Courier New"/>
              </a:rPr>
              <a:t>protein_coding</a:t>
            </a:r>
            <a:r>
              <a:rPr lang="en-US" sz="3100" dirty="0">
                <a:latin typeface="Courier New"/>
                <a:cs typeface="Courier New"/>
              </a:rPr>
              <a:t>  CDS     96180084        96180537        .       +       0       </a:t>
            </a:r>
            <a:r>
              <a:rPr lang="en-US" sz="3100" dirty="0" err="1">
                <a:latin typeface="Courier New"/>
                <a:cs typeface="Courier New"/>
              </a:rPr>
              <a:t>exon_number</a:t>
            </a:r>
            <a:r>
              <a:rPr lang="en-US" sz="3100" dirty="0">
                <a:latin typeface="Courier New"/>
                <a:cs typeface="Courier New"/>
              </a:rPr>
              <a:t> "1"; </a:t>
            </a:r>
            <a:r>
              <a:rPr lang="en-US" sz="3100" dirty="0" err="1">
                <a:latin typeface="Courier New"/>
                <a:cs typeface="Courier New"/>
              </a:rPr>
              <a:t>gene_biotype</a:t>
            </a:r>
            <a:r>
              <a:rPr lang="en-US" sz="3100" dirty="0">
                <a:latin typeface="Courier New"/>
                <a:cs typeface="Courier New"/>
              </a:rPr>
              <a:t> "</a:t>
            </a:r>
            <a:r>
              <a:rPr lang="en-US" sz="3100" dirty="0" err="1">
                <a:latin typeface="Courier New"/>
                <a:cs typeface="Courier New"/>
              </a:rPr>
              <a:t>protein_coding</a:t>
            </a:r>
            <a:r>
              <a:rPr lang="en-US" sz="3100" dirty="0">
                <a:latin typeface="Courier New"/>
                <a:cs typeface="Courier New"/>
              </a:rPr>
              <a:t>"; </a:t>
            </a:r>
            <a:r>
              <a:rPr lang="en-US" sz="3100" dirty="0" err="1">
                <a:latin typeface="Courier New"/>
                <a:cs typeface="Courier New"/>
              </a:rPr>
              <a:t>gene_id</a:t>
            </a:r>
            <a:r>
              <a:rPr lang="en-US" sz="3100" dirty="0">
                <a:latin typeface="Courier New"/>
                <a:cs typeface="Courier New"/>
              </a:rPr>
              <a:t> "ENSMUSG00000038692"; </a:t>
            </a:r>
            <a:r>
              <a:rPr lang="en-US" sz="3100" dirty="0" err="1">
                <a:latin typeface="Courier New"/>
                <a:cs typeface="Courier New"/>
              </a:rPr>
              <a:t>gene_name</a:t>
            </a:r>
            <a:r>
              <a:rPr lang="en-US" sz="3100" dirty="0">
                <a:latin typeface="Courier New"/>
                <a:cs typeface="Courier New"/>
              </a:rPr>
              <a:t> "Hoxb4"; </a:t>
            </a:r>
            <a:r>
              <a:rPr lang="en-US" sz="3100" dirty="0" err="1">
                <a:latin typeface="Courier New"/>
                <a:cs typeface="Courier New"/>
              </a:rPr>
              <a:t>p_id</a:t>
            </a:r>
            <a:r>
              <a:rPr lang="en-US" sz="3100" dirty="0">
                <a:latin typeface="Courier New"/>
                <a:cs typeface="Courier New"/>
              </a:rPr>
              <a:t> "P29329"; </a:t>
            </a:r>
            <a:r>
              <a:rPr lang="en-US" sz="3100" dirty="0" err="1">
                <a:latin typeface="Courier New"/>
                <a:cs typeface="Courier New"/>
              </a:rPr>
              <a:t>protein_id</a:t>
            </a:r>
            <a:r>
              <a:rPr lang="en-US" sz="3100" dirty="0">
                <a:latin typeface="Courier New"/>
                <a:cs typeface="Courier New"/>
              </a:rPr>
              <a:t> "ENSMUSP00000048002"; </a:t>
            </a:r>
            <a:r>
              <a:rPr lang="en-US" sz="3100" dirty="0" err="1">
                <a:latin typeface="Courier New"/>
                <a:cs typeface="Courier New"/>
              </a:rPr>
              <a:t>transcript_id</a:t>
            </a:r>
            <a:r>
              <a:rPr lang="en-US" sz="3100" dirty="0">
                <a:latin typeface="Courier New"/>
                <a:cs typeface="Courier New"/>
              </a:rPr>
              <a:t> "ENSMUST00000049241"; </a:t>
            </a:r>
            <a:r>
              <a:rPr lang="en-US" sz="3100" dirty="0" err="1">
                <a:latin typeface="Courier New"/>
                <a:cs typeface="Courier New"/>
              </a:rPr>
              <a:t>transcript_name</a:t>
            </a:r>
            <a:r>
              <a:rPr lang="en-US" sz="3100" dirty="0">
                <a:latin typeface="Courier New"/>
                <a:cs typeface="Courier New"/>
              </a:rPr>
              <a:t> "Hoxb4-001"; </a:t>
            </a:r>
            <a:r>
              <a:rPr lang="en-US" sz="3100" dirty="0" err="1">
                <a:latin typeface="Courier New"/>
                <a:cs typeface="Courier New"/>
              </a:rPr>
              <a:t>tss_id</a:t>
            </a:r>
            <a:r>
              <a:rPr lang="en-US" sz="3100" dirty="0">
                <a:latin typeface="Courier New"/>
                <a:cs typeface="Courier New"/>
              </a:rPr>
              <a:t> "TSS19948";</a:t>
            </a:r>
          </a:p>
          <a:p>
            <a:pPr marL="0" indent="0">
              <a:buNone/>
            </a:pPr>
            <a:r>
              <a:rPr lang="en-US" sz="3100" dirty="0">
                <a:latin typeface="Courier New"/>
                <a:cs typeface="Courier New"/>
              </a:rPr>
              <a:t>11      </a:t>
            </a:r>
            <a:r>
              <a:rPr lang="en-US" sz="3100" dirty="0" err="1">
                <a:latin typeface="Courier New"/>
                <a:cs typeface="Courier New"/>
              </a:rPr>
              <a:t>protein_coding</a:t>
            </a:r>
            <a:r>
              <a:rPr lang="en-US" sz="3100" dirty="0">
                <a:latin typeface="Courier New"/>
                <a:cs typeface="Courier New"/>
              </a:rPr>
              <a:t>  </a:t>
            </a:r>
            <a:r>
              <a:rPr lang="en-US" sz="3100" dirty="0" err="1">
                <a:latin typeface="Courier New"/>
                <a:cs typeface="Courier New"/>
              </a:rPr>
              <a:t>start_codon</a:t>
            </a:r>
            <a:r>
              <a:rPr lang="en-US" sz="3100" dirty="0">
                <a:latin typeface="Courier New"/>
                <a:cs typeface="Courier New"/>
              </a:rPr>
              <a:t>     96180084        96180086        .       +       0       </a:t>
            </a:r>
            <a:r>
              <a:rPr lang="en-US" sz="3100" dirty="0" err="1">
                <a:latin typeface="Courier New"/>
                <a:cs typeface="Courier New"/>
              </a:rPr>
              <a:t>exon_number</a:t>
            </a:r>
            <a:r>
              <a:rPr lang="en-US" sz="3100" dirty="0">
                <a:latin typeface="Courier New"/>
                <a:cs typeface="Courier New"/>
              </a:rPr>
              <a:t> "1"; </a:t>
            </a:r>
            <a:r>
              <a:rPr lang="en-US" sz="3100" dirty="0" err="1">
                <a:latin typeface="Courier New"/>
                <a:cs typeface="Courier New"/>
              </a:rPr>
              <a:t>gene_biotype</a:t>
            </a:r>
            <a:r>
              <a:rPr lang="en-US" sz="3100" dirty="0">
                <a:latin typeface="Courier New"/>
                <a:cs typeface="Courier New"/>
              </a:rPr>
              <a:t> "</a:t>
            </a:r>
            <a:r>
              <a:rPr lang="en-US" sz="3100" dirty="0" err="1">
                <a:latin typeface="Courier New"/>
                <a:cs typeface="Courier New"/>
              </a:rPr>
              <a:t>protein_coding</a:t>
            </a:r>
            <a:r>
              <a:rPr lang="en-US" sz="3100" dirty="0">
                <a:latin typeface="Courier New"/>
                <a:cs typeface="Courier New"/>
              </a:rPr>
              <a:t>"; </a:t>
            </a:r>
            <a:r>
              <a:rPr lang="en-US" sz="3100" dirty="0" err="1">
                <a:latin typeface="Courier New"/>
                <a:cs typeface="Courier New"/>
              </a:rPr>
              <a:t>gene_id</a:t>
            </a:r>
            <a:r>
              <a:rPr lang="en-US" sz="3100" dirty="0">
                <a:latin typeface="Courier New"/>
                <a:cs typeface="Courier New"/>
              </a:rPr>
              <a:t> "ENSMUSG00000038692"; </a:t>
            </a:r>
            <a:r>
              <a:rPr lang="en-US" sz="3100" dirty="0" err="1">
                <a:latin typeface="Courier New"/>
                <a:cs typeface="Courier New"/>
              </a:rPr>
              <a:t>gene_name</a:t>
            </a:r>
            <a:r>
              <a:rPr lang="en-US" sz="3100" dirty="0">
                <a:latin typeface="Courier New"/>
                <a:cs typeface="Courier New"/>
              </a:rPr>
              <a:t> "Hoxb4"; </a:t>
            </a:r>
            <a:r>
              <a:rPr lang="en-US" sz="3100" dirty="0" err="1">
                <a:latin typeface="Courier New"/>
                <a:cs typeface="Courier New"/>
              </a:rPr>
              <a:t>p_id</a:t>
            </a:r>
            <a:r>
              <a:rPr lang="en-US" sz="3100" dirty="0">
                <a:latin typeface="Courier New"/>
                <a:cs typeface="Courier New"/>
              </a:rPr>
              <a:t> "P29329"; </a:t>
            </a:r>
            <a:r>
              <a:rPr lang="en-US" sz="3100" dirty="0" err="1">
                <a:latin typeface="Courier New"/>
                <a:cs typeface="Courier New"/>
              </a:rPr>
              <a:t>transcript_id</a:t>
            </a:r>
            <a:r>
              <a:rPr lang="en-US" sz="3100" dirty="0">
                <a:latin typeface="Courier New"/>
                <a:cs typeface="Courier New"/>
              </a:rPr>
              <a:t> "ENSMUST00000049241"; </a:t>
            </a:r>
            <a:r>
              <a:rPr lang="en-US" sz="3100" dirty="0" err="1">
                <a:latin typeface="Courier New"/>
                <a:cs typeface="Courier New"/>
              </a:rPr>
              <a:t>transcript_name</a:t>
            </a:r>
            <a:r>
              <a:rPr lang="en-US" sz="3100" dirty="0">
                <a:latin typeface="Courier New"/>
                <a:cs typeface="Courier New"/>
              </a:rPr>
              <a:t> "Hoxb4-001"; </a:t>
            </a:r>
            <a:r>
              <a:rPr lang="en-US" sz="3100" dirty="0" err="1">
                <a:latin typeface="Courier New"/>
                <a:cs typeface="Courier New"/>
              </a:rPr>
              <a:t>tss_id</a:t>
            </a:r>
            <a:r>
              <a:rPr lang="en-US" sz="3100" dirty="0">
                <a:latin typeface="Courier New"/>
                <a:cs typeface="Courier New"/>
              </a:rPr>
              <a:t> "TSS19948";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0183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“dialects” of those formats</a:t>
            </a:r>
          </a:p>
          <a:p>
            <a:pPr lvl="1"/>
            <a:r>
              <a:rPr lang="en-US" dirty="0"/>
              <a:t>In particular they differ on the structure of field 9</a:t>
            </a:r>
          </a:p>
          <a:p>
            <a:r>
              <a:rPr lang="en-US" dirty="0"/>
              <a:t>Conversion is not always possible</a:t>
            </a:r>
          </a:p>
          <a:p>
            <a:r>
              <a:rPr lang="en-US" dirty="0"/>
              <a:t>GFF2 &lt; GTF &lt; GFF3</a:t>
            </a:r>
          </a:p>
          <a:p>
            <a:r>
              <a:rPr lang="en-US" dirty="0"/>
              <a:t>Parsing or filtering often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21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formats</a:t>
            </a:r>
          </a:p>
        </p:txBody>
      </p:sp>
    </p:spTree>
    <p:extLst>
      <p:ext uri="{BB962C8B-B14F-4D97-AF65-F5344CB8AC3E}">
        <p14:creationId xmlns:p14="http://schemas.microsoft.com/office/powerpoint/2010/main" val="83944334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repositories</a:t>
            </a:r>
          </a:p>
        </p:txBody>
      </p:sp>
      <p:pic>
        <p:nvPicPr>
          <p:cNvPr id="6" name="Picture 5" descr="Screen Shot 2015-09-22 at 19.1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38" y="1084141"/>
            <a:ext cx="4817128" cy="3342200"/>
          </a:xfrm>
          <a:prstGeom prst="rect">
            <a:avLst/>
          </a:prstGeom>
        </p:spPr>
      </p:pic>
      <p:pic>
        <p:nvPicPr>
          <p:cNvPr id="7" name="Picture 6" descr="Screen Shot 2015-09-22 at 19.12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73" y="2019206"/>
            <a:ext cx="4389950" cy="3192959"/>
          </a:xfrm>
          <a:prstGeom prst="rect">
            <a:avLst/>
          </a:prstGeom>
        </p:spPr>
      </p:pic>
      <p:pic>
        <p:nvPicPr>
          <p:cNvPr id="8" name="Picture 7" descr="Screen Shot 2015-09-22 at 19.13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71" y="2829504"/>
            <a:ext cx="4390932" cy="3193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C4ED21-5BB5-244F-A56D-14400CEEE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39"/>
            <a:ext cx="12187238" cy="6855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4AA63D-C3DC-7F14-9DD2-04BC13790B24}"/>
              </a:ext>
            </a:extLst>
          </p:cNvPr>
          <p:cNvSpPr txBox="1"/>
          <p:nvPr/>
        </p:nvSpPr>
        <p:spPr>
          <a:xfrm>
            <a:off x="404987" y="5373216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rgbClr val="00B050"/>
                </a:solidFill>
              </a:rPr>
              <a:t>More on this topic in the advanced course! </a:t>
            </a:r>
          </a:p>
        </p:txBody>
      </p:sp>
    </p:spTree>
    <p:extLst>
      <p:ext uri="{BB962C8B-B14F-4D97-AF65-F5344CB8AC3E}">
        <p14:creationId xmlns:p14="http://schemas.microsoft.com/office/powerpoint/2010/main" val="71166322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998A5-7B27-5D4E-B902-D52D964C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C96BC-6869-E34F-AF98-EF120A0A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5AA0-2226-BA44-A155-42ED2AF7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D22D14-F6E3-D244-811D-07B79A81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Genomic ranges formats: BED, WIG, bigWIG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2F51AAF-56D5-C347-9969-999A0E20B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85" y="1340768"/>
            <a:ext cx="850842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40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998A5-7B27-5D4E-B902-D52D964C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C96BC-6869-E34F-AF98-EF120A0A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5AA0-2226-BA44-A155-42ED2AF7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D22D14-F6E3-D244-811D-07B79A81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Genomic ranges formats: BED, WIG, bigWIG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EBAA59B-0445-BF47-82F6-F2AC9B0EB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" y="2348880"/>
            <a:ext cx="1134074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4195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998A5-7B27-5D4E-B902-D52D964C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C96BC-6869-E34F-AF98-EF120A0A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5AA0-2226-BA44-A155-42ED2AF7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D22D14-F6E3-D244-811D-07B79A81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Variant Call Format - VCF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7108B83-5299-A945-A6A5-E26CE8CD5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9" y="2168091"/>
            <a:ext cx="11643764" cy="2485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3158DE-CE12-3E4F-9A6E-BE30F9EBF7AE}"/>
              </a:ext>
            </a:extLst>
          </p:cNvPr>
          <p:cNvSpPr txBox="1"/>
          <p:nvPr/>
        </p:nvSpPr>
        <p:spPr>
          <a:xfrm>
            <a:off x="909043" y="4797152"/>
            <a:ext cx="9129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dirty="0"/>
              <a:t>Specification:      </a:t>
            </a:r>
            <a:r>
              <a:rPr lang="en-GB" sz="2400" dirty="0"/>
              <a:t>https://</a:t>
            </a:r>
            <a:r>
              <a:rPr lang="en-GB" sz="2400" dirty="0" err="1"/>
              <a:t>samtools.github.io</a:t>
            </a:r>
            <a:r>
              <a:rPr lang="en-GB" sz="2400" dirty="0"/>
              <a:t>/</a:t>
            </a:r>
            <a:r>
              <a:rPr lang="en-GB" sz="2400" dirty="0" err="1"/>
              <a:t>hts</a:t>
            </a:r>
            <a:r>
              <a:rPr lang="en-GB" sz="2400" dirty="0"/>
              <a:t>-specs/VCFv4.2.pdf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291333238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998A5-7B27-5D4E-B902-D52D964C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C96BC-6869-E34F-AF98-EF120A0A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5AA0-2226-BA44-A155-42ED2AF7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D22D14-F6E3-D244-811D-07B79A81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Variant Call Format – VCF, example in IGV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8DC42F-64E9-7746-B02F-B65BCC1F9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65" y="879164"/>
            <a:ext cx="8273346" cy="59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2990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998A5-7B27-5D4E-B902-D52D964C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C96BC-6869-E34F-AF98-EF120A0A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5AA0-2226-BA44-A155-42ED2AF7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27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D22D14-F6E3-D244-811D-07B79A81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Variant Call Format – VCF, example in IGV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3DBCA247-007C-C640-B6FB-BA03C7784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65" y="879164"/>
            <a:ext cx="8273346" cy="59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763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C5E758-653E-CA4A-98BA-9558875F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024064"/>
            <a:ext cx="11537950" cy="4210046"/>
          </a:xfrm>
        </p:spPr>
        <p:txBody>
          <a:bodyPr/>
          <a:lstStyle/>
          <a:p>
            <a:r>
              <a:rPr lang="de-DE" dirty="0"/>
              <a:t>GA4GH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genomic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like W3C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web</a:t>
            </a:r>
          </a:p>
          <a:p>
            <a:endParaRPr lang="de-DE" dirty="0"/>
          </a:p>
          <a:p>
            <a:pPr lvl="1"/>
            <a:r>
              <a:rPr lang="de-DE" dirty="0"/>
              <a:t>Work </a:t>
            </a:r>
            <a:r>
              <a:rPr lang="de-DE" dirty="0" err="1"/>
              <a:t>streams</a:t>
            </a:r>
            <a:r>
              <a:rPr lang="de-DE" dirty="0"/>
              <a:t>: </a:t>
            </a:r>
            <a:r>
              <a:rPr lang="de-DE" dirty="0" err="1"/>
              <a:t>cloud</a:t>
            </a:r>
            <a:r>
              <a:rPr lang="de-DE" dirty="0"/>
              <a:t>, </a:t>
            </a:r>
            <a:r>
              <a:rPr lang="de-DE" dirty="0" err="1"/>
              <a:t>regulatory</a:t>
            </a:r>
            <a:r>
              <a:rPr lang="de-DE" dirty="0"/>
              <a:t>, </a:t>
            </a:r>
            <a:r>
              <a:rPr lang="de-DE" dirty="0" err="1"/>
              <a:t>clinical</a:t>
            </a:r>
            <a:r>
              <a:rPr lang="de-DE" dirty="0"/>
              <a:t>, </a:t>
            </a:r>
            <a:r>
              <a:rPr lang="de-DE" dirty="0" err="1"/>
              <a:t>scaling</a:t>
            </a:r>
            <a:r>
              <a:rPr lang="de-DE" dirty="0"/>
              <a:t>, </a:t>
            </a:r>
            <a:r>
              <a:rPr lang="de-DE" dirty="0" err="1"/>
              <a:t>security</a:t>
            </a:r>
            <a:r>
              <a:rPr lang="de-DE" dirty="0"/>
              <a:t>… </a:t>
            </a:r>
          </a:p>
          <a:p>
            <a:pPr lvl="1"/>
            <a:r>
              <a:rPr lang="de-DE" dirty="0"/>
              <a:t>Driver </a:t>
            </a:r>
            <a:r>
              <a:rPr lang="de-DE" dirty="0" err="1"/>
              <a:t>projects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Annual </a:t>
            </a:r>
            <a:r>
              <a:rPr lang="de-DE" dirty="0" err="1"/>
              <a:t>conference</a:t>
            </a:r>
            <a:endParaRPr lang="de-DE" dirty="0"/>
          </a:p>
          <a:p>
            <a:pPr lvl="1"/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„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“</a:t>
            </a:r>
          </a:p>
          <a:p>
            <a:pPr lvl="1"/>
            <a:endParaRPr lang="de-DE" dirty="0"/>
          </a:p>
          <a:p>
            <a:r>
              <a:rPr lang="de-DE" dirty="0"/>
              <a:t>Genomic data toolkit</a:t>
            </a:r>
            <a:endParaRPr lang="de-CH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de-CH" dirty="0">
                <a:hlinkClick r:id="rId2"/>
              </a:rPr>
              <a:t>https://www.ga4gh.org/genomic-data-toolkit/</a:t>
            </a:r>
            <a:endParaRPr lang="de-CH" dirty="0"/>
          </a:p>
          <a:p>
            <a:pPr lvl="1"/>
            <a:r>
              <a:rPr lang="de-CH" dirty="0"/>
              <a:t>a mix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old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formats</a:t>
            </a:r>
            <a:r>
              <a:rPr lang="de-CH" dirty="0"/>
              <a:t>	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to watch GA4GH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D79C0B-DE1F-6B4E-A141-4CB3AC1DC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747" y="4077072"/>
            <a:ext cx="3810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0872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Genomic formats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1" name="Rechteck 10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Bild 18" descr="g_eth_logo_kurz_neg_Schutzrau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73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</a:t>
            </a:r>
          </a:p>
          <a:p>
            <a:pPr lvl="1"/>
            <a:r>
              <a:rPr lang="en-US" dirty="0"/>
              <a:t>f</a:t>
            </a:r>
            <a:r>
              <a:rPr lang="en-US"/>
              <a:t>asta</a:t>
            </a:r>
            <a:r>
              <a:rPr lang="en-US" dirty="0"/>
              <a:t>, </a:t>
            </a:r>
            <a:r>
              <a:rPr lang="en-US" dirty="0" err="1"/>
              <a:t>fastq</a:t>
            </a:r>
            <a:endParaRPr lang="en-US" dirty="0"/>
          </a:p>
          <a:p>
            <a:r>
              <a:rPr lang="en-US" dirty="0"/>
              <a:t>alignment formats</a:t>
            </a:r>
          </a:p>
          <a:p>
            <a:pPr lvl="1"/>
            <a:r>
              <a:rPr lang="en-US" dirty="0"/>
              <a:t>SAM,  BAM, CRAM</a:t>
            </a:r>
          </a:p>
          <a:p>
            <a:r>
              <a:rPr lang="en-US" dirty="0"/>
              <a:t>Variant description</a:t>
            </a:r>
          </a:p>
          <a:p>
            <a:pPr lvl="1"/>
            <a:r>
              <a:rPr lang="en-US" dirty="0"/>
              <a:t>VCF, BCF</a:t>
            </a:r>
          </a:p>
          <a:p>
            <a:r>
              <a:rPr lang="en-US" dirty="0"/>
              <a:t>Annotation</a:t>
            </a:r>
          </a:p>
          <a:p>
            <a:pPr lvl="1"/>
            <a:r>
              <a:rPr lang="en-US" dirty="0"/>
              <a:t>GTF, GFF</a:t>
            </a:r>
          </a:p>
          <a:p>
            <a:r>
              <a:rPr lang="en-US" dirty="0"/>
              <a:t>Genomic ranges</a:t>
            </a:r>
          </a:p>
          <a:p>
            <a:pPr lvl="1"/>
            <a:r>
              <a:rPr lang="en-US" dirty="0"/>
              <a:t>BED, WIG, </a:t>
            </a:r>
            <a:r>
              <a:rPr lang="en-US" dirty="0" err="1"/>
              <a:t>bigWIG</a:t>
            </a:r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data formats</a:t>
            </a:r>
          </a:p>
        </p:txBody>
      </p:sp>
    </p:spTree>
    <p:extLst>
      <p:ext uri="{BB962C8B-B14F-4D97-AF65-F5344CB8AC3E}">
        <p14:creationId xmlns:p14="http://schemas.microsoft.com/office/powerpoint/2010/main" val="17104640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sequence data: </a:t>
            </a:r>
            <a:r>
              <a:rPr lang="en-US" dirty="0" err="1"/>
              <a:t>fasta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331" y="1576968"/>
            <a:ext cx="3489417" cy="47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15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sequencing data: </a:t>
            </a:r>
            <a:r>
              <a:rPr lang="en-US" dirty="0" err="1"/>
              <a:t>fastq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9" y="1772816"/>
            <a:ext cx="9155497" cy="404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665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Fastq</a:t>
            </a:r>
            <a:r>
              <a:rPr lang="en-US" dirty="0"/>
              <a:t> record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71" y="1772816"/>
            <a:ext cx="70231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296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as PHRED score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Phred+33 in ASCII: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!"#$%&amp;'()*+,-./0123456789:;&lt;=&gt;?@ABCDEFGHI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0........................26...31.......40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https://</a:t>
            </a:r>
            <a:r>
              <a:rPr lang="en-US" sz="2000" dirty="0" err="1"/>
              <a:t>github.com</a:t>
            </a:r>
            <a:r>
              <a:rPr lang="en-US" sz="2000" dirty="0"/>
              <a:t>/</a:t>
            </a:r>
            <a:r>
              <a:rPr lang="en-US" sz="2000" dirty="0" err="1"/>
              <a:t>brentp</a:t>
            </a:r>
            <a:r>
              <a:rPr lang="en-US" sz="2000" dirty="0"/>
              <a:t>/bio-playground/blob/master/reads-</a:t>
            </a:r>
            <a:r>
              <a:rPr lang="en-US" sz="2000" dirty="0" err="1"/>
              <a:t>utils</a:t>
            </a:r>
            <a:r>
              <a:rPr lang="en-US" sz="2000" dirty="0"/>
              <a:t>/guess-</a:t>
            </a:r>
            <a:r>
              <a:rPr lang="en-US" sz="2000" dirty="0" err="1"/>
              <a:t>encoding.py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PHRED scores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33093"/>
              </p:ext>
            </p:extLst>
          </p:nvPr>
        </p:nvGraphicFramePr>
        <p:xfrm>
          <a:off x="2709243" y="2492896"/>
          <a:ext cx="5283200" cy="1511300"/>
        </p:xfrm>
        <a:graphic>
          <a:graphicData uri="http://schemas.openxmlformats.org/drawingml/2006/table">
            <a:tbl>
              <a:tblPr/>
              <a:tblGrid>
                <a:gridCol w="15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Phred</a:t>
                      </a:r>
                      <a:r>
                        <a:rPr lang="en-US" sz="1200" b="1" i="0" u="none" strike="noStrike" dirty="0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 Quality Score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Probability of incorrect base call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Base call accuracy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 in 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 in 100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 in 1000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99.90%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 in 10,000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99.99%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 in 100,000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 in 1,000,000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5779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Fastqc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per base sequence quality check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03" y="1196752"/>
            <a:ext cx="6605326" cy="49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485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3/24/23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Fastqc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per base sequence quality check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55" y="1484784"/>
            <a:ext cx="7632848" cy="448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503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14D04701-88AA-4AA7-9D81-402D56FFC931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9E63475A-254A-4708-9A66-AAF923C71901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C68D25FC-1828-409B-AACA-0B555895D782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30CC2496-AAE8-4D91-A113-790662DB3094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AB8548D2-5138-45AD-993A-64BC1CA34FCA}"/>
    </a:ext>
  </a:extLst>
</a:theme>
</file>

<file path=ppt/theme/theme6.xml><?xml version="1.0" encoding="utf-8"?>
<a:theme xmlns:a="http://schemas.openxmlformats.org/drawingml/2006/main" name="eth_praesentation_16zu9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78DC8CA1-480E-4F25-8D0E-6ED1E856F6F5}"/>
    </a:ext>
  </a:extLst>
</a:theme>
</file>

<file path=ppt/theme/theme7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4783D990-5079-41F3-87DA-6B596A68A635}"/>
    </a:ext>
  </a:extLst>
</a:theme>
</file>

<file path=ppt/theme/theme8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2A28C46A-3997-47D2-AC1E-57E62A89DBFA}"/>
    </a:ext>
  </a:extLst>
</a:theme>
</file>

<file path=ppt/theme/theme9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DD494187-604D-451F-A02A-E84B44D03B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BAA1DF1212447B75B1D2F74F107CF" ma:contentTypeVersion="2" ma:contentTypeDescription="Create a new document." ma:contentTypeScope="" ma:versionID="8fa928f791c9ad60dfadd4b109fe4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aabc5765df182e36866dbc834f0b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7F5ACA-0F01-441B-BB22-CECEC1FDEAC9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BDD2728-513B-4C02-B270-6A03CBE769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601EB-10E3-42C9-B0A1-AB1AB2827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ID_Praesentation_EXTERN_blau_e</Template>
  <TotalTime>2532</TotalTime>
  <Words>1997</Words>
  <Application>Microsoft Macintosh PowerPoint</Application>
  <PresentationFormat>Custom</PresentationFormat>
  <Paragraphs>254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Courier New</vt:lpstr>
      <vt:lpstr>Wingdings</vt:lpstr>
      <vt:lpstr>eth_praesentation_16zu9_ETH1</vt:lpstr>
      <vt:lpstr>eth_praesentation_16zu9_ETH2</vt:lpstr>
      <vt:lpstr>eth_praesentation_16zu9_ETH3</vt:lpstr>
      <vt:lpstr>eth_praesentation_16zu9_ETH4</vt:lpstr>
      <vt:lpstr>eth_praesentation_16zu9_ETH5</vt:lpstr>
      <vt:lpstr>eth_praesentation_16zu9_ETH6</vt:lpstr>
      <vt:lpstr>eth_praesentation_16zu9_ETH7</vt:lpstr>
      <vt:lpstr>eth_praesentation_16zu9_ETH8</vt:lpstr>
      <vt:lpstr>eth_praesentation_16zu9_ETH9</vt:lpstr>
      <vt:lpstr>PowerPoint Presentation</vt:lpstr>
      <vt:lpstr>High Performance Computing for genomic applications Genomic data formats</vt:lpstr>
      <vt:lpstr>Genomic data formats</vt:lpstr>
      <vt:lpstr>Raw sequence data: fasta</vt:lpstr>
      <vt:lpstr>Raw sequencing data: fastq</vt:lpstr>
      <vt:lpstr>Fastq record structure</vt:lpstr>
      <vt:lpstr>PHRED scores</vt:lpstr>
      <vt:lpstr>Fastqc – per base sequence quality check</vt:lpstr>
      <vt:lpstr>Fastqc – per base sequence quality check</vt:lpstr>
      <vt:lpstr>What can be done with raw sequences</vt:lpstr>
      <vt:lpstr>Alignment formats - SAM</vt:lpstr>
      <vt:lpstr>Alignment formats - SAM</vt:lpstr>
      <vt:lpstr>SAM format – CIGAR strings</vt:lpstr>
      <vt:lpstr>Alignment formats - SAM</vt:lpstr>
      <vt:lpstr>Bitwise SAM flags</vt:lpstr>
      <vt:lpstr>Alignment formats - BAM</vt:lpstr>
      <vt:lpstr>What can be done with the alignments</vt:lpstr>
      <vt:lpstr>IGV browser</vt:lpstr>
      <vt:lpstr>Annotation formats – GTF/GFF</vt:lpstr>
      <vt:lpstr>Annotation formats – GTF/GFF</vt:lpstr>
      <vt:lpstr>Annotation formats</vt:lpstr>
      <vt:lpstr>Annotation repositories</vt:lpstr>
      <vt:lpstr>Genomic ranges formats: BED, WIG, bigWIG</vt:lpstr>
      <vt:lpstr>Genomic ranges formats: BED, WIG, bigWIG</vt:lpstr>
      <vt:lpstr>Variant Call Format - VCF</vt:lpstr>
      <vt:lpstr>Variant Call Format – VCF, example in IGV</vt:lpstr>
      <vt:lpstr>Variant Call Format – VCF, example in IGV</vt:lpstr>
      <vt:lpstr>Trends to watch GA4GH</vt:lpstr>
      <vt:lpstr>Genomic formats…</vt:lpstr>
    </vt:vector>
  </TitlesOfParts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Samuel Fux</dc:creator>
  <cp:lastModifiedBy>lrkqook751@idethz.onmicrosoft.com</cp:lastModifiedBy>
  <cp:revision>85</cp:revision>
  <cp:lastPrinted>2013-06-08T11:22:51Z</cp:lastPrinted>
  <dcterms:created xsi:type="dcterms:W3CDTF">2017-10-18T13:56:35Z</dcterms:created>
  <dcterms:modified xsi:type="dcterms:W3CDTF">2023-03-24T14:08:58Z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0x010100527BAA1DF1212447B75B1D2F74F107CF</vt:lpwstr>
  </property>
</Properties>
</file>