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  <p:sldMasterId id="2147483777" r:id="rId6"/>
    <p:sldMasterId id="2147483789" r:id="rId7"/>
    <p:sldMasterId id="2147483801" r:id="rId8"/>
    <p:sldMasterId id="2147483813" r:id="rId9"/>
    <p:sldMasterId id="2147483825" r:id="rId10"/>
    <p:sldMasterId id="2147483837" r:id="rId11"/>
    <p:sldMasterId id="2147483849" r:id="rId12"/>
  </p:sldMasterIdLst>
  <p:notesMasterIdLst>
    <p:notesMasterId r:id="rId33"/>
  </p:notesMasterIdLst>
  <p:handoutMasterIdLst>
    <p:handoutMasterId r:id="rId34"/>
  </p:handoutMasterIdLst>
  <p:sldIdLst>
    <p:sldId id="268" r:id="rId13"/>
    <p:sldId id="272" r:id="rId14"/>
    <p:sldId id="275" r:id="rId15"/>
    <p:sldId id="277" r:id="rId16"/>
    <p:sldId id="278" r:id="rId17"/>
    <p:sldId id="281" r:id="rId18"/>
    <p:sldId id="273" r:id="rId19"/>
    <p:sldId id="280" r:id="rId20"/>
    <p:sldId id="283" r:id="rId21"/>
    <p:sldId id="284" r:id="rId22"/>
    <p:sldId id="285" r:id="rId23"/>
    <p:sldId id="294" r:id="rId24"/>
    <p:sldId id="286" r:id="rId25"/>
    <p:sldId id="289" r:id="rId26"/>
    <p:sldId id="287" r:id="rId27"/>
    <p:sldId id="290" r:id="rId28"/>
    <p:sldId id="288" r:id="rId29"/>
    <p:sldId id="292" r:id="rId30"/>
    <p:sldId id="293" r:id="rId31"/>
    <p:sldId id="271" r:id="rId32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6C"/>
    <a:srgbClr val="6387C8"/>
    <a:srgbClr val="9C85C8"/>
    <a:srgbClr val="2F61BC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52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208" y="376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17.01.22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17.01.22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88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B9B-A36A-8F45-8F6C-9BDF34E6BCC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A8B-9755-5548-A4BD-7521A4B58AA0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5660-F0BB-8642-861D-EC8205A6046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D111-3E2E-AD4F-89AB-2D6A1307DFB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00E-B5DE-DA43-BBBB-7565A7F6C74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EE5-BCDD-B645-8E4B-F060BE02AF8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BA2-4BC3-A043-A71F-E9C0DB6C9FD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C99-E3BD-9143-BBE6-FAD26E1BD430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55B-F70E-CD41-A4D0-446C40F4708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E93-5C91-5A4E-AA6F-4B05E6D1738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068F-CA04-F245-A60F-1794552168F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C01-6EBE-AB4D-9CE0-FC8C394835D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102-04ED-2A41-9A7D-4866B6D39A0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A5B-E2E2-7A4F-933F-00E95ED137B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B94-0C02-4E45-B244-087EE4F33DA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858E-1357-2945-A7E8-F4FC6D2A5AC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EB3-5272-7246-9B4E-5FC12AA1ECB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69C-8A1B-5147-BA88-5B46571EB67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28C-714B-714E-95C2-9B8BCF2EBEA5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21DE-4434-FE4B-AF3F-9BC6F1642FA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25A-B0F6-3346-B246-53D6657F310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452-BB6B-DD42-9BEA-21C41F88EF1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96D-C6A1-FF46-8CFF-6BD58AFE5C2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DB8-BFD8-694F-92A0-48D1F084CDE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4907-EF94-CD4A-91F6-7A457126A85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D0-02EF-1247-8CB0-68083FCD823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BA37-B0FA-5B4A-8799-D39482E0D556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6FB-3B5E-5745-93BE-185074801444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4EAC-FA35-A54D-B4D5-07CBB51B1E05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B9C-D85B-EA47-A473-5633126FD76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DEE-6FFF-4649-B780-DFA7D9B4D894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93E-1E01-7E4E-900F-4C6F0FAB48C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E549-042C-4345-8892-67E5458E882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FE8-151E-374C-BA76-D9B8183E33E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5FF6-4EAA-3543-8F2E-17AFCF8CE587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B19-32C6-334E-8496-9BBBB122903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0743-F946-5746-9D26-8B8B62CB30F5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8AB6-49A4-7443-AA69-1496A8F9CB1A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8BB-1DFD-A041-87A0-91D2F58AEF0A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80F5-BC11-1F49-BAA4-D00AE827B6D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490C-1415-054A-A6CA-E5031D73DED0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FA9B-A884-F249-83FC-83C6C60FD6A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70A-A757-CE40-869E-566109068F2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6168-F38E-1E4F-8457-695495134D15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CC46-434C-484C-8AD6-5515313119A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9E-C857-754B-9293-C3CA62ECE177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6C2-FDFD-2F41-8CF3-3878E13ADCC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357-ECEC-1647-9C62-E27A9912C3F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36C-4020-CF45-AAD2-8BACCC3B0F7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DEB-CECD-0A4A-A17B-E7D352CD6645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AC3-78EA-6244-A73B-4CABB1CC32A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6FD-4D11-9B45-AFA6-79003DE7482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D82-29EA-0047-994E-8E020AC27F07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D07C-BF71-644B-8F0D-0743D9CA5FCC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15B9-B695-BA4C-A0D3-03B140CB5E1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072-FD0C-A649-92CF-0EEAAF50C28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5604-832D-5F4A-B5E6-C9D9E648A59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1C5-1176-6C4A-8480-E8ECD27F9A7A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A89-39C8-304F-9F2A-8D03C39E47D4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7946-5F92-954E-A49C-D5FC8D08D99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AFA7-7C3F-6F48-A762-F19623103EB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E3DF-D2BF-A049-B367-43F266BF459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02F-DB9A-3040-8436-63B13A19B76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33BB-7CB2-7841-958D-D1FF92C33ECC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8A5-D8F2-364A-9AE6-0EF77B3884CA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FC1-09DF-C844-900C-26E8AA054204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0AD8-35DF-C04D-ADBA-368A5993387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EC-195C-1149-8B82-1E047D1728A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DEA0D0F-D7BE-5F4D-9DB8-F228686DFE9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50006" y="6300189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40" name="Group 3"/>
          <p:cNvGrpSpPr/>
          <p:nvPr userDrawn="1"/>
        </p:nvGrpSpPr>
        <p:grpSpPr>
          <a:xfrm>
            <a:off x="372751" y="6237242"/>
            <a:ext cx="1616412" cy="585803"/>
            <a:chOff x="6840700" y="450082"/>
            <a:chExt cx="1888019" cy="447556"/>
          </a:xfrm>
        </p:grpSpPr>
        <p:pic>
          <p:nvPicPr>
            <p:cNvPr id="41" name="Picture 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700" y="601484"/>
              <a:ext cx="418428" cy="166704"/>
            </a:xfrm>
            <a:prstGeom prst="rect">
              <a:avLst/>
            </a:prstGeom>
          </p:spPr>
        </p:pic>
        <p:sp>
          <p:nvSpPr>
            <p:cNvPr id="42" name="TextBox 5"/>
            <p:cNvSpPr txBox="1"/>
            <p:nvPr userDrawn="1"/>
          </p:nvSpPr>
          <p:spPr>
            <a:xfrm>
              <a:off x="7259128" y="450082"/>
              <a:ext cx="1469591" cy="44755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600" u="none" kern="1200" dirty="0">
                  <a:solidFill>
                    <a:schemeClr val="tx1"/>
                  </a:solidFill>
                  <a:effectLst/>
                </a:rPr>
                <a:t>   ID | SIS</a:t>
              </a:r>
              <a:r>
                <a:rPr lang="en-GB" sz="1600" dirty="0">
                  <a:solidFill>
                    <a:schemeClr val="accent2"/>
                  </a:solidFill>
                </a:rPr>
                <a:t> </a:t>
              </a:r>
              <a:endParaRPr lang="de-CH" sz="1600" dirty="0">
                <a:solidFill>
                  <a:schemeClr val="accent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A189FD6-1E92-4148-9994-CAF8FAFB1DB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0102543-05FE-2948-A833-7867C96F390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A5601F0-649B-FC43-9543-B65645BC0A4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2D2C924-608C-694F-B0DF-E3FC6232995A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B46E97D-4E58-2F4E-8060-00D82B7C873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1912BB9-2710-4447-8002-028A4C10045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ACB04D7-05C5-C648-871C-2C00FFC54154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9B58BB8-E873-CC4D-8AA3-EEB3A2BE8567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Scientific IT Services</a:t>
            </a:r>
          </a:p>
          <a:p>
            <a:r>
              <a:rPr lang="en-GB" dirty="0"/>
              <a:t>Michal </a:t>
            </a:r>
            <a:r>
              <a:rPr lang="en-GB" dirty="0" err="1"/>
              <a:t>Okoniewski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7B7E-44DC-C448-9333-133CF82D807C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0" dirty="0"/>
              <a:t>High Performance Computing for genomic applications</a:t>
            </a:r>
            <a:br>
              <a:rPr lang="en-GB" b="0" dirty="0"/>
            </a:br>
            <a:r>
              <a:rPr lang="en-GB" b="0" dirty="0"/>
              <a:t>Analysing genomic data from public repositories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2D9F67-0A48-8E4A-A5AC-E082BAB1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Combine the expression files into a count table (R, 30 lines)</a:t>
            </a:r>
          </a:p>
          <a:p>
            <a:r>
              <a:rPr lang="en-CH" dirty="0"/>
              <a:t>Clean the clinical metadata (text editor)</a:t>
            </a:r>
          </a:p>
          <a:p>
            <a:r>
              <a:rPr lang="en-CH" dirty="0"/>
              <a:t>Get the interesting variables from the metadata (R, 20 lines)</a:t>
            </a:r>
          </a:p>
          <a:p>
            <a:endParaRPr lang="en-CH" dirty="0"/>
          </a:p>
          <a:p>
            <a:r>
              <a:rPr lang="en-CH" dirty="0"/>
              <a:t>Get the list of relevant genes from the researchers (BioMart conversions)</a:t>
            </a:r>
          </a:p>
          <a:p>
            <a:r>
              <a:rPr lang="en-CH" dirty="0"/>
              <a:t>Create the subset of expression: genes of interest in clinically relevant samples (R, 20 lines)</a:t>
            </a:r>
          </a:p>
          <a:p>
            <a:r>
              <a:rPr lang="en-CH" dirty="0"/>
              <a:t>Plot the heatmap of it (R, 20 lines)</a:t>
            </a:r>
          </a:p>
          <a:p>
            <a:r>
              <a:rPr lang="en-CH" dirty="0"/>
              <a:t>Discussion</a:t>
            </a:r>
          </a:p>
          <a:p>
            <a:r>
              <a:rPr lang="en-CH" dirty="0"/>
              <a:t>Iterate the 4 points above, until the researcher is happy </a:t>
            </a:r>
          </a:p>
          <a:p>
            <a:pPr marL="0" indent="0">
              <a:buNone/>
            </a:pP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466F1-14C5-FF45-8C33-44CC4B82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07081-469F-DB43-A2C8-C4B424C5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9A517-BC1E-4246-B4CC-AFCD69D4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9618A1-FAD3-2C43-A367-B660BCA0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1: Re-analysis plan</a:t>
            </a:r>
          </a:p>
        </p:txBody>
      </p:sp>
    </p:spTree>
    <p:extLst>
      <p:ext uri="{BB962C8B-B14F-4D97-AF65-F5344CB8AC3E}">
        <p14:creationId xmlns:p14="http://schemas.microsoft.com/office/powerpoint/2010/main" val="35054325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466F1-14C5-FF45-8C33-44CC4B82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07081-469F-DB43-A2C8-C4B424C5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9A517-BC1E-4246-B4CC-AFCD69D4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9618A1-FAD3-2C43-A367-B660BCA0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1: Outcome</a:t>
            </a:r>
          </a:p>
        </p:txBody>
      </p:sp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69259956-BF94-CF44-8036-423E158AA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62" y="1396465"/>
            <a:ext cx="5213192" cy="48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39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466F1-14C5-FF45-8C33-44CC4B82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07081-469F-DB43-A2C8-C4B424C5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9A517-BC1E-4246-B4CC-AFCD69D4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9618A1-FAD3-2C43-A367-B660BCA0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1: Outcome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DC0D87-0766-E24F-ADDC-0A6D59A7A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61" y="1654751"/>
            <a:ext cx="4210050" cy="4210050"/>
          </a:xfr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3D6F4E3B-1E6E-4146-B77F-CBD6E9DD2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1654751"/>
            <a:ext cx="53467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41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0CAC18-E4BF-ED4B-97F7-7CD687924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Workload </a:t>
            </a:r>
          </a:p>
          <a:p>
            <a:pPr lvl="1"/>
            <a:r>
              <a:rPr lang="en-CH" dirty="0"/>
              <a:t>PI, bioinformatician, 3 PhD students (mostly learning)</a:t>
            </a:r>
          </a:p>
          <a:p>
            <a:pPr lvl="1"/>
            <a:r>
              <a:rPr lang="en-CH" dirty="0"/>
              <a:t>Discussions: 5h, data preparation: 5h</a:t>
            </a:r>
          </a:p>
          <a:p>
            <a:pPr lvl="1"/>
            <a:r>
              <a:rPr lang="en-CH" dirty="0"/>
              <a:t>R coding and experimenting: 4 days, ca 300 lines of code</a:t>
            </a:r>
          </a:p>
          <a:p>
            <a:pPr lvl="1"/>
            <a:r>
              <a:rPr lang="en-CH" dirty="0"/>
              <a:t>Total time start-finish: 2 months, usualy no hackaton mode, the knowledge needs “incubation”</a:t>
            </a:r>
          </a:p>
          <a:p>
            <a:pPr lvl="1"/>
            <a:endParaRPr lang="en-CH" dirty="0"/>
          </a:p>
          <a:p>
            <a:r>
              <a:rPr lang="en-CH" dirty="0"/>
              <a:t>Lessons learned:</a:t>
            </a:r>
          </a:p>
          <a:p>
            <a:pPr lvl="1"/>
            <a:r>
              <a:rPr lang="en-CH" dirty="0"/>
              <a:t>No primary analysis needed: saved us a bit of bioinformatic work, no cluster use</a:t>
            </a:r>
          </a:p>
          <a:p>
            <a:pPr lvl="1"/>
            <a:r>
              <a:rPr lang="en-CH" dirty="0"/>
              <a:t>Xena on other study helped with data preparation, but heatmaps in R were more controllable</a:t>
            </a:r>
          </a:p>
          <a:p>
            <a:pPr lvl="1"/>
            <a:r>
              <a:rPr lang="en-CH" dirty="0"/>
              <a:t>Tested several versions of genomic signatures</a:t>
            </a:r>
          </a:p>
          <a:p>
            <a:pPr lvl="2"/>
            <a:r>
              <a:rPr lang="en-CH" dirty="0"/>
              <a:t> they were proving what was expected</a:t>
            </a:r>
          </a:p>
          <a:p>
            <a:pPr lvl="2"/>
            <a:r>
              <a:rPr lang="en-GB" dirty="0"/>
              <a:t>S</a:t>
            </a:r>
            <a:r>
              <a:rPr lang="en-CH" dirty="0"/>
              <a:t>ome new knowledge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9592B-B455-B243-9C56-42DEB914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AE0BD-B09E-A541-8F4B-418794C5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57B13-4309-8B46-8E61-F8D2302A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0F634D-44CB-A943-BCB3-0C014B48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1: Outcome</a:t>
            </a:r>
          </a:p>
        </p:txBody>
      </p:sp>
    </p:spTree>
    <p:extLst>
      <p:ext uri="{BB962C8B-B14F-4D97-AF65-F5344CB8AC3E}">
        <p14:creationId xmlns:p14="http://schemas.microsoft.com/office/powerpoint/2010/main" val="31106459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4D7CA-7191-D24A-80B8-75D16BACD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Need to access and repeat the analyses on raw data </a:t>
            </a:r>
          </a:p>
          <a:p>
            <a:r>
              <a:rPr lang="en-CH" dirty="0"/>
              <a:t>Published in NGDC (National Genomic Data Center) in China</a:t>
            </a:r>
          </a:p>
          <a:p>
            <a:pPr lvl="1"/>
            <a:r>
              <a:rPr lang="en-CH" dirty="0"/>
              <a:t>counterpart of SRA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87177-7229-224A-A7F5-0EA6CEBB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001CD-55A0-6844-A1D2-99B6BB91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A3ABD-F8B8-284C-B448-FA36088C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72C957-490B-104C-B603-32EC37C6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2: Single-cell RNAseq, </a:t>
            </a:r>
            <a:r>
              <a:rPr lang="en-GB" dirty="0"/>
              <a:t>dermal </a:t>
            </a:r>
            <a:r>
              <a:rPr lang="en-GB"/>
              <a:t>endothelial cell atlas</a:t>
            </a:r>
            <a:r>
              <a:rPr lang="en-CH" dirty="0"/>
              <a:t> 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F927B8-A918-D546-A46B-A855B64F1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51" y="2827436"/>
            <a:ext cx="6206784" cy="3711178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BA7215-726D-B040-9AF6-35F1E1B71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256221"/>
            <a:ext cx="5869828" cy="2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062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4D7CA-7191-D24A-80B8-75D16BACD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Get the data from the repository</a:t>
            </a:r>
          </a:p>
          <a:p>
            <a:pPr lvl="1"/>
            <a:r>
              <a:rPr lang="en-CH" dirty="0"/>
              <a:t>Tricky, takes time and patience. 4 archive files of 8-40 GB</a:t>
            </a:r>
          </a:p>
          <a:p>
            <a:pPr lvl="1"/>
            <a:endParaRPr lang="en-CH" dirty="0"/>
          </a:p>
          <a:p>
            <a:r>
              <a:rPr lang="en-CH" dirty="0"/>
              <a:t>Transfer the data to Euler scratch, unarchive</a:t>
            </a:r>
          </a:p>
          <a:p>
            <a:r>
              <a:rPr lang="en-CH" dirty="0"/>
              <a:t>Run cellranger count in Euler job</a:t>
            </a:r>
          </a:p>
          <a:p>
            <a:r>
              <a:rPr lang="en-CH" dirty="0"/>
              <a:t>Re-format the outcome into a standard count table: genes x samples</a:t>
            </a:r>
          </a:p>
          <a:p>
            <a:endParaRPr lang="en-CH" dirty="0"/>
          </a:p>
          <a:p>
            <a:r>
              <a:rPr lang="en-CH" dirty="0"/>
              <a:t>Get the data format for 10x t-SNE and visualize</a:t>
            </a:r>
          </a:p>
          <a:p>
            <a:r>
              <a:rPr lang="en-CH" dirty="0"/>
              <a:t>Analyze the selected cells expression with selected/tuned statistical tests</a:t>
            </a:r>
          </a:p>
          <a:p>
            <a:r>
              <a:rPr lang="en-CH" dirty="0"/>
              <a:t>Enable in-depth local checks for custom genomic signatures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87177-7229-224A-A7F5-0EA6CEBB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001CD-55A0-6844-A1D2-99B6BB91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A3ABD-F8B8-284C-B448-FA36088C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72C957-490B-104C-B603-32EC37C6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2: Re-analysis plan</a:t>
            </a:r>
          </a:p>
        </p:txBody>
      </p:sp>
    </p:spTree>
    <p:extLst>
      <p:ext uri="{BB962C8B-B14F-4D97-AF65-F5344CB8AC3E}">
        <p14:creationId xmlns:p14="http://schemas.microsoft.com/office/powerpoint/2010/main" val="396410879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4D7CA-7191-D24A-80B8-75D16BACD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808"/>
            <a:ext cx="11537950" cy="4210046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cellranger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count --id=Con_S7_L003 \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fastqs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=. \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--sample=Con \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--transcriptome=/cluster/home/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michalo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project_michalo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/genomics/refdata-gex-GRCh38-2020-A \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localcores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87177-7229-224A-A7F5-0EA6CEBB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001CD-55A0-6844-A1D2-99B6BB91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A3ABD-F8B8-284C-B448-FA36088C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72C957-490B-104C-B603-32EC37C6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2: </a:t>
            </a:r>
            <a:r>
              <a:rPr lang="pl-PL" dirty="0" err="1"/>
              <a:t>cellranger</a:t>
            </a:r>
            <a:r>
              <a:rPr lang="pl-PL" dirty="0"/>
              <a:t> on </a:t>
            </a:r>
            <a:r>
              <a:rPr lang="pl-PL" dirty="0" err="1"/>
              <a:t>Euler</a:t>
            </a:r>
            <a:endParaRPr lang="en-CH" dirty="0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732AA9F7-BC4E-7F4E-A671-1D7C156BF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73" y="2918693"/>
            <a:ext cx="5460249" cy="3849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911A4-420B-0A4F-BD64-6DEAA77B17F7}"/>
              </a:ext>
            </a:extLst>
          </p:cNvPr>
          <p:cNvSpPr txBox="1"/>
          <p:nvPr/>
        </p:nvSpPr>
        <p:spPr>
          <a:xfrm>
            <a:off x="8901931" y="537321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CH" dirty="0"/>
              <a:t>nalyses 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8931194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87177-7229-224A-A7F5-0EA6CEBB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001CD-55A0-6844-A1D2-99B6BB91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A3ABD-F8B8-284C-B448-FA36088C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72C957-490B-104C-B603-32EC37C6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2: </a:t>
            </a:r>
            <a:r>
              <a:rPr lang="pl-PL" dirty="0" err="1"/>
              <a:t>outcome</a:t>
            </a:r>
            <a:r>
              <a:rPr lang="pl-PL" dirty="0"/>
              <a:t>: </a:t>
            </a:r>
            <a:r>
              <a:rPr lang="pl-PL" dirty="0" err="1"/>
              <a:t>alignment</a:t>
            </a:r>
            <a:r>
              <a:rPr lang="pl-PL" dirty="0"/>
              <a:t> and t-SNE in </a:t>
            </a:r>
            <a:r>
              <a:rPr lang="pl-PL" dirty="0" err="1"/>
              <a:t>Loupe</a:t>
            </a:r>
            <a:endParaRPr lang="en-CH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4283F1-1A8F-6E46-8930-BDC333A75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1592714"/>
            <a:ext cx="5743620" cy="4103852"/>
          </a:xfrm>
          <a:prstGeom prst="rect">
            <a:avLst/>
          </a:prstGeom>
        </p:spPr>
      </p:pic>
      <p:pic>
        <p:nvPicPr>
          <p:cNvPr id="10" name="Picture 9" descr="Graphical user interface, scatter chart&#10;&#10;Description automatically generated">
            <a:extLst>
              <a:ext uri="{FF2B5EF4-FFF2-40B4-BE49-F238E27FC236}">
                <a16:creationId xmlns:a16="http://schemas.microsoft.com/office/drawing/2014/main" id="{C49DC781-65DF-4C42-B130-23ACFF1C6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7" y="1592714"/>
            <a:ext cx="5549972" cy="41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693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4D4A3E-E9F7-394D-ADC1-9B9240522A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H" b="1" dirty="0">
                <a:solidFill>
                  <a:srgbClr val="72791C"/>
                </a:solidFill>
              </a:rPr>
              <a:t>Cancer clinical signatures on RNA-seq</a:t>
            </a:r>
          </a:p>
          <a:p>
            <a:r>
              <a:rPr lang="en-GB" dirty="0"/>
              <a:t>P</a:t>
            </a:r>
            <a:r>
              <a:rPr lang="en-CH" dirty="0"/>
              <a:t>reprocessed data, no primary analysis needed	</a:t>
            </a:r>
          </a:p>
          <a:p>
            <a:r>
              <a:rPr lang="en-CH" dirty="0"/>
              <a:t>Data size: ca 200MB of counts</a:t>
            </a:r>
          </a:p>
          <a:p>
            <a:r>
              <a:rPr lang="en-GB" dirty="0"/>
              <a:t>N</a:t>
            </a:r>
            <a:r>
              <a:rPr lang="en-CH" dirty="0"/>
              <a:t>o cluster processing needed	</a:t>
            </a:r>
          </a:p>
          <a:p>
            <a:r>
              <a:rPr lang="en-CH" dirty="0"/>
              <a:t>Main tools: R </a:t>
            </a:r>
          </a:p>
          <a:p>
            <a:r>
              <a:rPr lang="en-CH" dirty="0"/>
              <a:t>Outcome: custom heatmaps</a:t>
            </a:r>
          </a:p>
          <a:p>
            <a:pPr marL="0" indent="0">
              <a:buNone/>
            </a:pPr>
            <a:endParaRPr lang="en-CH" dirty="0"/>
          </a:p>
          <a:p>
            <a:r>
              <a:rPr lang="en-CH" dirty="0"/>
              <a:t>Workload: ca 1 week (of all collaborating)</a:t>
            </a:r>
          </a:p>
          <a:p>
            <a:r>
              <a:rPr lang="en-GB" dirty="0"/>
              <a:t>W</a:t>
            </a:r>
            <a:r>
              <a:rPr lang="en-CH" dirty="0"/>
              <a:t>ith data from Xena: 2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4009A-02DF-594E-BC5E-6A34A6A2D0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H" b="1" dirty="0">
                <a:solidFill>
                  <a:srgbClr val="72791C"/>
                </a:solidFill>
              </a:rPr>
              <a:t>Single cell RNA-seq atlas re-analysis </a:t>
            </a:r>
          </a:p>
          <a:p>
            <a:r>
              <a:rPr lang="en-CH" dirty="0"/>
              <a:t>Big, raw data available, need for full primary analysis</a:t>
            </a:r>
          </a:p>
          <a:p>
            <a:r>
              <a:rPr lang="en-CH" dirty="0"/>
              <a:t>Data size 100GB (</a:t>
            </a:r>
            <a:r>
              <a:rPr lang="en-CH" dirty="0">
                <a:solidFill>
                  <a:srgbClr val="FFC000"/>
                </a:solidFill>
              </a:rPr>
              <a:t>500x more</a:t>
            </a:r>
            <a:r>
              <a:rPr lang="en-CH" dirty="0"/>
              <a:t>)</a:t>
            </a:r>
          </a:p>
          <a:p>
            <a:r>
              <a:rPr lang="en-CH" dirty="0"/>
              <a:t>Euler needed for primary analysis</a:t>
            </a:r>
          </a:p>
          <a:p>
            <a:r>
              <a:rPr lang="en-CH" dirty="0"/>
              <a:t>Main tools: cellranger, samtools, R, text editors</a:t>
            </a:r>
          </a:p>
          <a:p>
            <a:r>
              <a:rPr lang="en-CH" dirty="0"/>
              <a:t>Outcome: t-SNE, custom heatmaps, custom statistical tests</a:t>
            </a:r>
          </a:p>
          <a:p>
            <a:pPr marL="0" indent="0">
              <a:buNone/>
            </a:pPr>
            <a:endParaRPr lang="en-CH" dirty="0"/>
          </a:p>
          <a:p>
            <a:r>
              <a:rPr lang="en-CH" dirty="0"/>
              <a:t>Workload: 2 weeks  (??)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CE491-7284-6A4E-9A5B-E36A1276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9AF9B-0792-0B47-9D5B-53352DDF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D7817-E091-9D48-AB32-843DEBF1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18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6706A1-67D1-8A44-B31C-DBF11208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comparison of re-analyses</a:t>
            </a:r>
          </a:p>
        </p:txBody>
      </p:sp>
    </p:spTree>
    <p:extLst>
      <p:ext uri="{BB962C8B-B14F-4D97-AF65-F5344CB8AC3E}">
        <p14:creationId xmlns:p14="http://schemas.microsoft.com/office/powerpoint/2010/main" val="230509072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501FEA-BBFF-884C-A6F5-8FD5FD32B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It is worth checking if a similar experiment has been sequenced</a:t>
            </a:r>
          </a:p>
          <a:p>
            <a:r>
              <a:rPr lang="en-CH" dirty="0"/>
              <a:t>It is worth learning the analysis process, as you may have similar data in the lab</a:t>
            </a:r>
          </a:p>
          <a:p>
            <a:r>
              <a:rPr lang="en-CH" dirty="0"/>
              <a:t>Use the shortcuts (aligned data, Xena-like online browsers) if you can</a:t>
            </a:r>
          </a:p>
          <a:p>
            <a:r>
              <a:rPr lang="en-CH" dirty="0"/>
              <a:t>If you need cluster processing</a:t>
            </a:r>
          </a:p>
          <a:p>
            <a:pPr lvl="1"/>
            <a:r>
              <a:rPr lang="en-CH" dirty="0"/>
              <a:t>It will take more work and time</a:t>
            </a:r>
          </a:p>
          <a:p>
            <a:pPr lvl="1"/>
            <a:r>
              <a:rPr lang="en-CH" dirty="0"/>
              <a:t>Most often the reproducibility will not be perfect. Primary analysis is hard to repeat exactly. </a:t>
            </a:r>
          </a:p>
          <a:p>
            <a:pPr marL="361950" lvl="1" indent="0">
              <a:buNone/>
            </a:pPr>
            <a:endParaRPr lang="en-CH" dirty="0"/>
          </a:p>
          <a:p>
            <a:r>
              <a:rPr lang="en-CH" dirty="0"/>
              <a:t>Check the options and strategy with a bioinformatician</a:t>
            </a:r>
          </a:p>
          <a:p>
            <a:r>
              <a:rPr lang="en-CH" dirty="0"/>
              <a:t>Think of creating a semi-automated pipeline of data re-analysis for your lab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CE245-39DD-8E4D-BEB3-2C54F261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0EACD-9D85-1641-8702-E4F33608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02E5C-DF0B-F645-8868-A9237531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31C723-9142-E145-BDFF-56D1B15D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Re-analysis, summary</a:t>
            </a:r>
          </a:p>
        </p:txBody>
      </p:sp>
    </p:spTree>
    <p:extLst>
      <p:ext uri="{BB962C8B-B14F-4D97-AF65-F5344CB8AC3E}">
        <p14:creationId xmlns:p14="http://schemas.microsoft.com/office/powerpoint/2010/main" val="73987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Repositories for public genomic data: GEO, SRA, EGA</a:t>
            </a:r>
          </a:p>
          <a:p>
            <a:pPr lvl="1"/>
            <a:r>
              <a:rPr lang="en-US" dirty="0"/>
              <a:t>Depositing the data required for publication</a:t>
            </a:r>
          </a:p>
          <a:p>
            <a:pPr lvl="1"/>
            <a:r>
              <a:rPr lang="en-US" dirty="0"/>
              <a:t>Downloaded data not guaranteed to be in a specific format</a:t>
            </a:r>
          </a:p>
          <a:p>
            <a:r>
              <a:rPr lang="en-US" dirty="0"/>
              <a:t>Reproducible workflows: </a:t>
            </a:r>
            <a:r>
              <a:rPr lang="en-US" dirty="0" err="1"/>
              <a:t>snakemake</a:t>
            </a:r>
            <a:endParaRPr lang="en-US" dirty="0"/>
          </a:p>
          <a:p>
            <a:r>
              <a:rPr lang="en-US" dirty="0"/>
              <a:t>Code repositories: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Containerization: docker</a:t>
            </a:r>
          </a:p>
          <a:p>
            <a:endParaRPr lang="en-US" dirty="0"/>
          </a:p>
          <a:p>
            <a:r>
              <a:rPr lang="en-US" dirty="0"/>
              <a:t>Despite the recent progress in reproducibility, still a lot of bioinformatic expertise, data cleaning and custom coding/scripting is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Reproducible research </a:t>
            </a:r>
          </a:p>
        </p:txBody>
      </p:sp>
    </p:spTree>
    <p:extLst>
      <p:ext uri="{BB962C8B-B14F-4D97-AF65-F5344CB8AC3E}">
        <p14:creationId xmlns:p14="http://schemas.microsoft.com/office/powerpoint/2010/main" val="86088196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Analysing genomic data from public repositories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Enjoy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1" name="Rechteck 10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Bild 18" descr="g_eth_logo_kurz_neg_Schutzrau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73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RA database growth">
            <a:extLst>
              <a:ext uri="{FF2B5EF4-FFF2-40B4-BE49-F238E27FC236}">
                <a16:creationId xmlns:a16="http://schemas.microsoft.com/office/drawing/2014/main" id="{38E5D083-06FE-144D-9D71-A737115D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3259" y="1604873"/>
            <a:ext cx="6192688" cy="46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5BDF4-4B56-C64F-8AF1-C1AFBC23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CFC7B8E7-5C52-9C46-89A2-7453E4C7D2B2}" type="datetime1">
              <a:rPr lang="en-US" smtClean="0"/>
              <a:pPr>
                <a:spcAft>
                  <a:spcPts val="600"/>
                </a:spcAft>
              </a:pPr>
              <a:t>1/17/22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1D6E8-B1B4-A745-B6A3-290F17CA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Michal Okoniewski,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67773-3E67-D748-A7FB-05159AF4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905" y="6308726"/>
            <a:ext cx="355461" cy="46831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4B65DE-5C85-7947-8BB1-C2E00034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 anchor="t">
            <a:normAutofit/>
          </a:bodyPr>
          <a:lstStyle/>
          <a:p>
            <a:r>
              <a:rPr lang="en-CH" dirty="0"/>
              <a:t>SRA database growth</a:t>
            </a:r>
          </a:p>
        </p:txBody>
      </p:sp>
    </p:spTree>
    <p:extLst>
      <p:ext uri="{BB962C8B-B14F-4D97-AF65-F5344CB8AC3E}">
        <p14:creationId xmlns:p14="http://schemas.microsoft.com/office/powerpoint/2010/main" val="33637291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6F586-FD34-784F-B00C-0C3E7C47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0726-057D-594D-803F-F0726B88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71CF0-F63A-E343-B606-035D802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19D393-0788-6044-8CBB-60B80EF4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Web-based analysis tools for public RNA-seq: GREIN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C22384D-4AAF-B740-A40B-E8C02F71B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95" y="1632311"/>
            <a:ext cx="7058372" cy="46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37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EA086-DA3A-0C41-B481-3AAC3D2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8C458-8D1F-5145-A41A-E4BDF20D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385D5-A34C-4A4C-9651-B0F1655A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1AE38C-105F-154B-B351-F0733E51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Web-based analysis tools for public RNA-seq: UCSC Xena</a:t>
            </a:r>
          </a:p>
        </p:txBody>
      </p:sp>
      <p:pic>
        <p:nvPicPr>
          <p:cNvPr id="7" name="Picture 6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CD0B9A2-53BA-BE4C-8AE7-C224DCF1D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91" y="1106714"/>
            <a:ext cx="8968060" cy="53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699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EA086-DA3A-0C41-B481-3AAC3D2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8C458-8D1F-5145-A41A-E4BDF20D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385D5-A34C-4A4C-9651-B0F1655A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1AE38C-105F-154B-B351-F0733E51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Web-based analysis tools: cBioPortal, TCGA and related databases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9FA6EA0-586B-4E4E-BB35-2B1F7DD2C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19" y="1420710"/>
            <a:ext cx="6696744" cy="48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89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111AE-B971-1A4C-99C7-35443F5C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92714"/>
            <a:ext cx="11537950" cy="4210046"/>
          </a:xfrm>
        </p:spPr>
        <p:txBody>
          <a:bodyPr/>
          <a:lstStyle/>
          <a:p>
            <a:r>
              <a:rPr lang="en-CH" dirty="0"/>
              <a:t>Question: verify cell line results of expression with real patients</a:t>
            </a:r>
          </a:p>
          <a:p>
            <a:r>
              <a:rPr lang="en-CH" dirty="0"/>
              <a:t>Breast cancer</a:t>
            </a:r>
          </a:p>
          <a:p>
            <a:r>
              <a:rPr lang="en-CH" dirty="0"/>
              <a:t>Study to compare: </a:t>
            </a:r>
            <a:r>
              <a:rPr lang="en-GB" dirty="0"/>
              <a:t>GSE164694 “Transcriptome profiling of the normal breast of women at either high- or average risk for breast cancer”</a:t>
            </a:r>
          </a:p>
          <a:p>
            <a:r>
              <a:rPr lang="en-GB" dirty="0"/>
              <a:t>187 samples with DNA and RNA sequenced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A5FE2-FC7A-C344-8B82-A8626630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836F0-A4CF-C040-A4CB-B4CFD752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9CE47-082D-3F43-AC70-5038D5CE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5418D3-F3AE-FA48-B6EA-F9247703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1: Breast cancer genome signatures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6D5F058-E5E1-4044-8972-0EB06915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11" y="3840128"/>
            <a:ext cx="6114645" cy="28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158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111AE-B971-1A4C-99C7-35443F5C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" y="1845697"/>
            <a:ext cx="11537950" cy="4210046"/>
          </a:xfrm>
        </p:spPr>
        <p:txBody>
          <a:bodyPr/>
          <a:lstStyle/>
          <a:p>
            <a:r>
              <a:rPr lang="pl-PL" dirty="0"/>
              <a:t>Good </a:t>
            </a:r>
            <a:r>
              <a:rPr lang="pl-PL" dirty="0" err="1"/>
              <a:t>aspects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Many </a:t>
            </a:r>
            <a:r>
              <a:rPr lang="pl-PL" dirty="0" err="1"/>
              <a:t>samples</a:t>
            </a:r>
            <a:endParaRPr lang="pl-PL" dirty="0"/>
          </a:p>
          <a:p>
            <a:pPr lvl="1"/>
            <a:r>
              <a:rPr lang="pl-PL" dirty="0"/>
              <a:t>Good </a:t>
            </a:r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decription</a:t>
            </a:r>
            <a:r>
              <a:rPr lang="pl-PL" dirty="0"/>
              <a:t>: </a:t>
            </a:r>
            <a:r>
              <a:rPr lang="pl-PL" dirty="0" err="1"/>
              <a:t>age</a:t>
            </a:r>
            <a:r>
              <a:rPr lang="pl-PL" dirty="0"/>
              <a:t>, BMI, BRCA </a:t>
            </a:r>
            <a:r>
              <a:rPr lang="pl-PL" dirty="0" err="1"/>
              <a:t>markers</a:t>
            </a:r>
            <a:r>
              <a:rPr lang="pl-PL" dirty="0"/>
              <a:t>,…</a:t>
            </a:r>
          </a:p>
          <a:p>
            <a:pPr lvl="1"/>
            <a:r>
              <a:rPr lang="pl-PL" dirty="0" err="1"/>
              <a:t>Recent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, </a:t>
            </a:r>
            <a:r>
              <a:rPr lang="pl-PL" dirty="0" err="1"/>
              <a:t>done</a:t>
            </a:r>
            <a:r>
              <a:rPr lang="pl-PL" dirty="0"/>
              <a:t> on </a:t>
            </a:r>
            <a:r>
              <a:rPr lang="pl-PL" dirty="0" err="1"/>
              <a:t>Illumina</a:t>
            </a:r>
            <a:r>
              <a:rPr lang="pl-PL" dirty="0"/>
              <a:t> </a:t>
            </a:r>
            <a:r>
              <a:rPr lang="pl-PL" dirty="0" err="1"/>
              <a:t>HiSeq</a:t>
            </a:r>
            <a:r>
              <a:rPr lang="pl-PL" dirty="0"/>
              <a:t> 4000 </a:t>
            </a:r>
          </a:p>
          <a:p>
            <a:pPr lvl="2"/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sequencing</a:t>
            </a:r>
            <a:r>
              <a:rPr lang="pl-PL" dirty="0"/>
              <a:t> </a:t>
            </a:r>
            <a:r>
              <a:rPr lang="pl-PL" dirty="0" err="1"/>
              <a:t>quality</a:t>
            </a:r>
            <a:endParaRPr lang="pl-PL" dirty="0"/>
          </a:p>
          <a:p>
            <a:pPr lvl="1"/>
            <a:endParaRPr lang="pl-PL" dirty="0"/>
          </a:p>
          <a:p>
            <a:r>
              <a:rPr lang="pl-PL" dirty="0" err="1"/>
              <a:t>Depending</a:t>
            </a:r>
            <a:r>
              <a:rPr lang="pl-PL" dirty="0"/>
              <a:t> on </a:t>
            </a:r>
            <a:r>
              <a:rPr lang="pl-PL" dirty="0" err="1"/>
              <a:t>analysis</a:t>
            </a:r>
            <a:r>
              <a:rPr lang="pl-PL" dirty="0"/>
              <a:t> </a:t>
            </a:r>
            <a:r>
              <a:rPr lang="pl-PL" dirty="0" err="1"/>
              <a:t>needs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No </a:t>
            </a:r>
            <a:r>
              <a:rPr lang="pl-PL" dirty="0" err="1"/>
              <a:t>raw</a:t>
            </a:r>
            <a:r>
              <a:rPr lang="pl-PL" dirty="0"/>
              <a:t> data, </a:t>
            </a:r>
            <a:r>
              <a:rPr lang="pl-PL" dirty="0" err="1"/>
              <a:t>just</a:t>
            </a:r>
            <a:r>
              <a:rPr lang="pl-PL" dirty="0"/>
              <a:t> </a:t>
            </a:r>
            <a:r>
              <a:rPr lang="pl-PL" dirty="0" err="1"/>
              <a:t>counts</a:t>
            </a:r>
            <a:r>
              <a:rPr lang="pl-PL" dirty="0"/>
              <a:t> per </a:t>
            </a:r>
            <a:r>
              <a:rPr lang="pl-PL" dirty="0" err="1"/>
              <a:t>gene</a:t>
            </a:r>
            <a:r>
              <a:rPr lang="pl-PL" dirty="0"/>
              <a:t> per </a:t>
            </a:r>
            <a:r>
              <a:rPr lang="pl-PL" dirty="0" err="1"/>
              <a:t>sample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Harder</a:t>
            </a:r>
            <a:r>
              <a:rPr lang="pl-PL" dirty="0"/>
              <a:t> </a:t>
            </a:r>
            <a:r>
              <a:rPr lang="pl-PL" dirty="0" err="1"/>
              <a:t>aspects</a:t>
            </a:r>
            <a:endParaRPr lang="pl-PL" dirty="0"/>
          </a:p>
          <a:p>
            <a:pPr lvl="1"/>
            <a:r>
              <a:rPr lang="pl-PL" dirty="0" err="1"/>
              <a:t>Clinical</a:t>
            </a:r>
            <a:r>
              <a:rPr lang="pl-PL" dirty="0"/>
              <a:t> data </a:t>
            </a:r>
            <a:r>
              <a:rPr lang="pl-PL" dirty="0" err="1"/>
              <a:t>need</a:t>
            </a:r>
            <a:r>
              <a:rPr lang="pl-PL" dirty="0"/>
              <a:t> </a:t>
            </a:r>
            <a:r>
              <a:rPr lang="pl-PL" dirty="0" err="1"/>
              <a:t>cleaning</a:t>
            </a:r>
            <a:r>
              <a:rPr lang="pl-PL" dirty="0"/>
              <a:t>, not „</a:t>
            </a:r>
            <a:r>
              <a:rPr lang="pl-PL" dirty="0" err="1"/>
              <a:t>database</a:t>
            </a:r>
            <a:r>
              <a:rPr lang="pl-PL" dirty="0"/>
              <a:t> </a:t>
            </a:r>
            <a:r>
              <a:rPr lang="pl-PL" dirty="0" err="1"/>
              <a:t>quality</a:t>
            </a:r>
            <a:r>
              <a:rPr lang="pl-PL" dirty="0"/>
              <a:t>”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A5FE2-FC7A-C344-8B82-A8626630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836F0-A4CF-C040-A4CB-B4CFD752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9CE47-082D-3F43-AC70-5038D5CE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5418D3-F3AE-FA48-B6EA-F9247703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1: Breast cancer genome signatures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ECDEBA-6823-FC4E-8F50-C49C709AFFF5}"/>
              </a:ext>
            </a:extLst>
          </p:cNvPr>
          <p:cNvGraphicFramePr>
            <a:graphicFrameLocks noGrp="1"/>
          </p:cNvGraphicFramePr>
          <p:nvPr/>
        </p:nvGraphicFramePr>
        <p:xfrm>
          <a:off x="7297090" y="1667330"/>
          <a:ext cx="4295279" cy="4212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9832">
                  <a:extLst>
                    <a:ext uri="{9D8B030D-6E8A-4147-A177-3AD203B41FA5}">
                      <a16:colId xmlns:a16="http://schemas.microsoft.com/office/drawing/2014/main" val="941399900"/>
                    </a:ext>
                  </a:extLst>
                </a:gridCol>
                <a:gridCol w="2165447">
                  <a:extLst>
                    <a:ext uri="{9D8B030D-6E8A-4147-A177-3AD203B41FA5}">
                      <a16:colId xmlns:a16="http://schemas.microsoft.com/office/drawing/2014/main" val="752942177"/>
                    </a:ext>
                  </a:extLst>
                </a:gridCol>
              </a:tblGrid>
              <a:tr h="29023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K106845_RNASeq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K106863_RNASeq (second donation from K106169)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3797272000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GSM5016108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GSM5016109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1679340495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Public on Sep 30 2021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Public on Sep 30 2021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2442612635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Jan 12 2021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Jan 12 2021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2480228868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Sep 30 2021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Sep 30 2021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72334377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SRA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SRA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2660321204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r" fontAlgn="b"/>
                      <a:r>
                        <a:rPr lang="en-CH" sz="1200" u="none" strike="noStrike">
                          <a:effectLst/>
                        </a:rPr>
                        <a:t>1</a:t>
                      </a:r>
                      <a:endParaRPr lang="en-CH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H" sz="1200" u="none" strike="noStrike">
                          <a:effectLst/>
                        </a:rPr>
                        <a:t>1</a:t>
                      </a:r>
                      <a:endParaRPr lang="en-CH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2735776021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Breast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Breast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1715665141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Homo sapiens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Homo sapiens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3002677189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age: 71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age: 37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116727757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age of menarche: 15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age of menarche: 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762588567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menopausal status: Post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menopausal status: Pre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2576655620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brca1: 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brca1: 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1424850992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brca2: 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brca2: 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2190542622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blood relatives cancer: 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blood relatives cancer: 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4284977049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race: WHITE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race: WHITE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1813153139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hispanic: 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hispanic: 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1078536743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bmi: 23.4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bmi: 32.8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720831105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ever pregnant: 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ever pregnant: 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2231260265"/>
                  </a:ext>
                </a:extLst>
              </a:tr>
              <a:tr h="15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life time risk (tyrer-cuzick score): 2.30%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life time risk (</a:t>
                      </a:r>
                      <a:r>
                        <a:rPr lang="en-GB" sz="1200" u="none" strike="noStrike" dirty="0" err="1">
                          <a:effectLst/>
                        </a:rPr>
                        <a:t>tyrer-cuzick</a:t>
                      </a:r>
                      <a:r>
                        <a:rPr lang="en-GB" sz="1200" u="none" strike="noStrike" dirty="0">
                          <a:effectLst/>
                        </a:rPr>
                        <a:t> score): 13.80%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4" marR="9474" marT="9474" marB="0" anchor="b"/>
                </a:tc>
                <a:extLst>
                  <a:ext uri="{0D108BD9-81ED-4DB2-BD59-A6C34878D82A}">
                    <a16:rowId xmlns:a16="http://schemas.microsoft.com/office/drawing/2014/main" val="3080040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1870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2D9F67-0A48-8E4A-A5AC-E082BAB1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Combine the expression files into a count table </a:t>
            </a:r>
          </a:p>
          <a:p>
            <a:endParaRPr lang="en-CH" dirty="0"/>
          </a:p>
          <a:p>
            <a:r>
              <a:rPr lang="en-CH" dirty="0"/>
              <a:t>Clean the clinical metadata</a:t>
            </a:r>
          </a:p>
          <a:p>
            <a:r>
              <a:rPr lang="en-CH" dirty="0"/>
              <a:t>Get the interesting variables from the metadata</a:t>
            </a:r>
          </a:p>
          <a:p>
            <a:endParaRPr lang="en-CH" dirty="0"/>
          </a:p>
          <a:p>
            <a:r>
              <a:rPr lang="en-CH" dirty="0"/>
              <a:t>Get the list of relevant genes from the researcher</a:t>
            </a:r>
          </a:p>
          <a:p>
            <a:r>
              <a:rPr lang="en-CH" dirty="0"/>
              <a:t>Create the subset of expression: genes of interest in clinically relevant samples</a:t>
            </a:r>
          </a:p>
          <a:p>
            <a:r>
              <a:rPr lang="en-CH" dirty="0"/>
              <a:t>Plot the heatmap of 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466F1-14C5-FF45-8C33-44CC4B82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07081-469F-DB43-A2C8-C4B424C5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9A517-BC1E-4246-B4CC-AFCD69D4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9618A1-FAD3-2C43-A367-B660BCA0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case 1: Re-analysis plan</a:t>
            </a:r>
          </a:p>
        </p:txBody>
      </p:sp>
    </p:spTree>
    <p:extLst>
      <p:ext uri="{BB962C8B-B14F-4D97-AF65-F5344CB8AC3E}">
        <p14:creationId xmlns:p14="http://schemas.microsoft.com/office/powerpoint/2010/main" val="3797279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14D04701-88AA-4AA7-9D81-402D56FFC931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9E63475A-254A-4708-9A66-AAF923C71901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C68D25FC-1828-409B-AACA-0B555895D782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30CC2496-AAE8-4D91-A113-790662DB3094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AB8548D2-5138-45AD-993A-64BC1CA34FCA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78DC8CA1-480E-4F25-8D0E-6ED1E856F6F5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4783D990-5079-41F3-87DA-6B596A68A635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2A28C46A-3997-47D2-AC1E-57E62A89DBFA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DD494187-604D-451F-A02A-E84B44D03B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AA1DF1212447B75B1D2F74F107CF" ma:contentTypeVersion="2" ma:contentTypeDescription="Create a new document." ma:contentTypeScope="" ma:versionID="8fa928f791c9ad60dfadd4b109fe4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aabc5765df182e36866dbc834f0b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9601EB-10E3-42C9-B0A1-AB1AB2827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DD2728-513B-4C02-B270-6A03CBE76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F5ACA-0F01-441B-BB22-CECEC1FDEAC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ID_Praesentation_EXTERN_blau_e</Template>
  <TotalTime>11755</TotalTime>
  <Words>1171</Words>
  <Application>Microsoft Macintosh PowerPoint</Application>
  <PresentationFormat>Custom</PresentationFormat>
  <Paragraphs>218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Courier New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High Performance Computing for genomic applications Analysing genomic data from public repositories</vt:lpstr>
      <vt:lpstr>Reproducible research </vt:lpstr>
      <vt:lpstr>SRA database growth</vt:lpstr>
      <vt:lpstr>Web-based analysis tools for public RNA-seq: GREIN</vt:lpstr>
      <vt:lpstr>Web-based analysis tools for public RNA-seq: UCSC Xena</vt:lpstr>
      <vt:lpstr>Web-based analysis tools: cBioPortal, TCGA and related databases</vt:lpstr>
      <vt:lpstr>Use case 1: Breast cancer genome signatures</vt:lpstr>
      <vt:lpstr>Use case 1: Breast cancer genome signatures</vt:lpstr>
      <vt:lpstr>Use case 1: Re-analysis plan</vt:lpstr>
      <vt:lpstr>Use case 1: Re-analysis plan</vt:lpstr>
      <vt:lpstr>Use case 1: Outcome</vt:lpstr>
      <vt:lpstr>Use case 1: Outcome</vt:lpstr>
      <vt:lpstr>Use case 1: Outcome</vt:lpstr>
      <vt:lpstr>Use case 2: Single-cell RNAseq, dermal endothelial cell atlas </vt:lpstr>
      <vt:lpstr>Use case 2: Re-analysis plan</vt:lpstr>
      <vt:lpstr>Use case 2: cellranger on Euler</vt:lpstr>
      <vt:lpstr>Use case 2: outcome: alignment and t-SNE in Loupe</vt:lpstr>
      <vt:lpstr>Use case comparison of re-analyses</vt:lpstr>
      <vt:lpstr>Re-analysis, summary</vt:lpstr>
      <vt:lpstr>Analysing genomic data from public repositories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Fux</dc:creator>
  <cp:lastModifiedBy>lrkqook751@idethz.onmicrosoft.com</cp:lastModifiedBy>
  <cp:revision>88</cp:revision>
  <cp:lastPrinted>2013-06-08T11:22:51Z</cp:lastPrinted>
  <dcterms:created xsi:type="dcterms:W3CDTF">2017-10-18T13:56:35Z</dcterms:created>
  <dcterms:modified xsi:type="dcterms:W3CDTF">2022-01-17T10:44:19Z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0x010100527BAA1DF1212447B75B1D2F74F107CF</vt:lpwstr>
  </property>
</Properties>
</file>