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  <p:sldMasterId id="2147483777" r:id="rId6"/>
    <p:sldMasterId id="2147483789" r:id="rId7"/>
    <p:sldMasterId id="2147483801" r:id="rId8"/>
    <p:sldMasterId id="2147483813" r:id="rId9"/>
    <p:sldMasterId id="2147483825" r:id="rId10"/>
    <p:sldMasterId id="2147483837" r:id="rId11"/>
    <p:sldMasterId id="2147483849" r:id="rId12"/>
  </p:sldMasterIdLst>
  <p:notesMasterIdLst>
    <p:notesMasterId r:id="rId34"/>
  </p:notesMasterIdLst>
  <p:handoutMasterIdLst>
    <p:handoutMasterId r:id="rId35"/>
  </p:handoutMasterIdLst>
  <p:sldIdLst>
    <p:sldId id="268" r:id="rId13"/>
    <p:sldId id="284" r:id="rId14"/>
    <p:sldId id="272" r:id="rId15"/>
    <p:sldId id="282" r:id="rId16"/>
    <p:sldId id="287" r:id="rId17"/>
    <p:sldId id="273" r:id="rId18"/>
    <p:sldId id="289" r:id="rId19"/>
    <p:sldId id="274" r:id="rId20"/>
    <p:sldId id="288" r:id="rId21"/>
    <p:sldId id="275" r:id="rId22"/>
    <p:sldId id="280" r:id="rId23"/>
    <p:sldId id="277" r:id="rId24"/>
    <p:sldId id="278" r:id="rId25"/>
    <p:sldId id="279" r:id="rId26"/>
    <p:sldId id="276" r:id="rId27"/>
    <p:sldId id="283" r:id="rId28"/>
    <p:sldId id="388" r:id="rId29"/>
    <p:sldId id="389" r:id="rId30"/>
    <p:sldId id="390" r:id="rId31"/>
    <p:sldId id="281" r:id="rId32"/>
    <p:sldId id="271" r:id="rId33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 Plamada" initials="AVP" lastIdx="27" clrIdx="0">
    <p:extLst>
      <p:ext uri="{19B8F6BF-5375-455C-9EA6-DF929625EA0E}">
        <p15:presenceInfo xmlns:p15="http://schemas.microsoft.com/office/powerpoint/2012/main" userId="Andrei Plama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6C"/>
    <a:srgbClr val="6387C8"/>
    <a:srgbClr val="9C85C8"/>
    <a:srgbClr val="2F61BC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9" autoAdjust="0"/>
    <p:restoredTop sz="94660"/>
  </p:normalViewPr>
  <p:slideViewPr>
    <p:cSldViewPr snapToObjects="1">
      <p:cViewPr varScale="1">
        <p:scale>
          <a:sx n="128" d="100"/>
          <a:sy n="128" d="100"/>
        </p:scale>
        <p:origin x="984" y="184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8T15:57:07.110" idx="8">
    <p:pos x="10" y="10"/>
    <p:text>Before this slide start with an Hello_World example such that the student see first a concrete example, this is kind of abstract if you do not have experience, this is a good summary</p:text>
    <p:extLst>
      <p:ext uri="{C676402C-5697-4E1C-873F-D02D1690AC5C}">
        <p15:threadingInfo xmlns:p15="http://schemas.microsoft.com/office/powerpoint/2012/main" timeZoneBias="-120"/>
      </p:ext>
    </p:extLst>
  </p:cm>
  <p:cm authorId="1" dt="2019-08-08T15:58:57.943" idx="10">
    <p:pos x="1136" y="1275"/>
    <p:text>Underline rule_all somohow (bold, font) - be consistent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8T16:07:27.767" idx="22">
    <p:pos x="10" y="10"/>
    <p:text>CWL: give context what do you mean. Andrei checked: 1) export to cwl (limited, e.g. Data-dependent conditional execution / dynamic flag), 2) you can run cwl but cwltool needs to be available</p:text>
    <p:extLst>
      <p:ext uri="{C676402C-5697-4E1C-873F-D02D1690AC5C}">
        <p15:threadingInfo xmlns:p15="http://schemas.microsoft.com/office/powerpoint/2012/main" timeZoneBias="-120"/>
      </p:ext>
    </p:extLst>
  </p:cm>
  <p:cm authorId="1" dt="2019-08-08T16:11:35.792" idx="23">
    <p:pos x="1637" y="1506"/>
    <p:text>Remote file support: e.g. Amazon Simple Storage Service (AWS S3), Google Cloud Storage (GS), SFTP, FTP, ...</p:text>
    <p:extLst>
      <p:ext uri="{C676402C-5697-4E1C-873F-D02D1690AC5C}">
        <p15:threadingInfo xmlns:p15="http://schemas.microsoft.com/office/powerpoint/2012/main" timeZoneBias="-120"/>
      </p:ext>
    </p:extLst>
  </p:cm>
  <p:cm authorId="1" dt="2019-08-08T16:13:23.436" idx="24">
    <p:pos x="1314" y="2294"/>
    <p:text>What is wrapper - add some wordds: e.g. snakemake repositiroes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8T16:14:45.307" idx="25">
    <p:pos x="4369" y="2041"/>
    <p:text>As a thought: any way to avoid it via SSH?</p:text>
    <p:extLst>
      <p:ext uri="{C676402C-5697-4E1C-873F-D02D1690AC5C}">
        <p15:threadingInfo xmlns:p15="http://schemas.microsoft.com/office/powerpoint/2012/main" timeZoneBias="-120"/>
      </p:ext>
    </p:extLst>
  </p:cm>
  <p:cm authorId="1" dt="2019-08-08T16:15:27.530" idx="26">
    <p:pos x="3119" y="2493"/>
    <p:text>What means local rules?</p:text>
    <p:extLst>
      <p:ext uri="{C676402C-5697-4E1C-873F-D02D1690AC5C}">
        <p15:threadingInfo xmlns:p15="http://schemas.microsoft.com/office/powerpoint/2012/main" timeZoneBias="-120"/>
      </p:ext>
    </p:extLst>
  </p:cm>
  <p:cm authorId="1" dt="2019-08-08T16:15:52.725" idx="27">
    <p:pos x="4378" y="3160"/>
    <p:text>Deleting can be bad in case you want to debug (compare with previous runs). Probably only if disk space is a reason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17.01.22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17.01.22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88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56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B9B-A36A-8F45-8F6C-9BDF34E6BCC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A8B-9755-5548-A4BD-7521A4B58AA0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5660-F0BB-8642-861D-EC8205A6046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D111-3E2E-AD4F-89AB-2D6A1307DFB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00E-B5DE-DA43-BBBB-7565A7F6C74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EE5-BCDD-B645-8E4B-F060BE02AF8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BA2-4BC3-A043-A71F-E9C0DB6C9FD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C99-E3BD-9143-BBE6-FAD26E1BD430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55B-F70E-CD41-A4D0-446C40F4708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E93-5C91-5A4E-AA6F-4B05E6D1738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068F-CA04-F245-A60F-1794552168F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C01-6EBE-AB4D-9CE0-FC8C394835D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102-04ED-2A41-9A7D-4866B6D39A0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A5B-E2E2-7A4F-933F-00E95ED137B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B94-0C02-4E45-B244-087EE4F33DA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858E-1357-2945-A7E8-F4FC6D2A5AC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EB3-5272-7246-9B4E-5FC12AA1ECB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69C-8A1B-5147-BA88-5B46571EB67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28C-714B-714E-95C2-9B8BCF2EBEA5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21DE-4434-FE4B-AF3F-9BC6F1642FA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25A-B0F6-3346-B246-53D6657F310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452-BB6B-DD42-9BEA-21C41F88EF1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96D-C6A1-FF46-8CFF-6BD58AFE5C2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DB8-BFD8-694F-92A0-48D1F084CDE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4907-EF94-CD4A-91F6-7A457126A85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D0-02EF-1247-8CB0-68083FCD823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BA37-B0FA-5B4A-8799-D39482E0D556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6FB-3B5E-5745-93BE-185074801444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4EAC-FA35-A54D-B4D5-07CBB51B1E05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B9C-D85B-EA47-A473-5633126FD76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DEE-6FFF-4649-B780-DFA7D9B4D894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93E-1E01-7E4E-900F-4C6F0FAB48C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E549-042C-4345-8892-67E5458E882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FE8-151E-374C-BA76-D9B8183E33E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5FF6-4EAA-3543-8F2E-17AFCF8CE587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B19-32C6-334E-8496-9BBBB122903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0743-F946-5746-9D26-8B8B62CB30F5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8AB6-49A4-7443-AA69-1496A8F9CB1A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8BB-1DFD-A041-87A0-91D2F58AEF0A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80F5-BC11-1F49-BAA4-D00AE827B6D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490C-1415-054A-A6CA-E5031D73DED0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FA9B-A884-F249-83FC-83C6C60FD6A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70A-A757-CE40-869E-566109068F2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6168-F38E-1E4F-8457-695495134D15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CC46-434C-484C-8AD6-5515313119A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9E-C857-754B-9293-C3CA62ECE177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6C2-FDFD-2F41-8CF3-3878E13ADCC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357-ECEC-1647-9C62-E27A9912C3F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36C-4020-CF45-AAD2-8BACCC3B0F7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DEB-CECD-0A4A-A17B-E7D352CD6645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AC3-78EA-6244-A73B-4CABB1CC32A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6FD-4D11-9B45-AFA6-79003DE7482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D82-29EA-0047-994E-8E020AC27F07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D07C-BF71-644B-8F0D-0743D9CA5FCC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15B9-B695-BA4C-A0D3-03B140CB5E19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072-FD0C-A649-92CF-0EEAAF50C28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5604-832D-5F4A-B5E6-C9D9E648A59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1C5-1176-6C4A-8480-E8ECD27F9A7A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A89-39C8-304F-9F2A-8D03C39E47D4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7946-5F92-954E-A49C-D5FC8D08D99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AFA7-7C3F-6F48-A762-F19623103EB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E3DF-D2BF-A049-B367-43F266BF459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02F-DB9A-3040-8436-63B13A19B76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33BB-7CB2-7841-958D-D1FF92C33ECC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8A5-D8F2-364A-9AE6-0EF77B3884CA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FC1-09DF-C844-900C-26E8AA054204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0AD8-35DF-C04D-ADBA-368A5993387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EC-195C-1149-8B82-1E047D1728AD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DEA0D0F-D7BE-5F4D-9DB8-F228686DFE93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50006" y="6300189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40" name="Group 3"/>
          <p:cNvGrpSpPr/>
          <p:nvPr userDrawn="1"/>
        </p:nvGrpSpPr>
        <p:grpSpPr>
          <a:xfrm>
            <a:off x="372751" y="6237242"/>
            <a:ext cx="1616412" cy="585803"/>
            <a:chOff x="6840700" y="450082"/>
            <a:chExt cx="1888019" cy="447556"/>
          </a:xfrm>
        </p:grpSpPr>
        <p:pic>
          <p:nvPicPr>
            <p:cNvPr id="41" name="Picture 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700" y="601484"/>
              <a:ext cx="418428" cy="166704"/>
            </a:xfrm>
            <a:prstGeom prst="rect">
              <a:avLst/>
            </a:prstGeom>
          </p:spPr>
        </p:pic>
        <p:sp>
          <p:nvSpPr>
            <p:cNvPr id="42" name="TextBox 5"/>
            <p:cNvSpPr txBox="1"/>
            <p:nvPr userDrawn="1"/>
          </p:nvSpPr>
          <p:spPr>
            <a:xfrm>
              <a:off x="7259128" y="450082"/>
              <a:ext cx="1469591" cy="44755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600" u="none" kern="1200" dirty="0">
                  <a:solidFill>
                    <a:schemeClr val="tx1"/>
                  </a:solidFill>
                  <a:effectLst/>
                </a:rPr>
                <a:t>   ID | SIS</a:t>
              </a:r>
              <a:r>
                <a:rPr lang="en-GB" sz="1600" dirty="0">
                  <a:solidFill>
                    <a:schemeClr val="accent2"/>
                  </a:solidFill>
                </a:rPr>
                <a:t> </a:t>
              </a:r>
              <a:endParaRPr lang="de-CH" sz="1600" dirty="0">
                <a:solidFill>
                  <a:schemeClr val="accent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A189FD6-1E92-4148-9994-CAF8FAFB1DB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0102543-05FE-2948-A833-7867C96F390F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A5601F0-649B-FC43-9543-B65645BC0A4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2D2C924-608C-694F-B0DF-E3FC6232995A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B46E97D-4E58-2F4E-8060-00D82B7C873B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1912BB9-2710-4447-8002-028A4C100451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ACB04D7-05C5-C648-871C-2C00FFC54154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9B58BB8-E873-CC4D-8AA3-EEB3A2BE8567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halogit/snake_hisat" TargetMode="External"/><Relationship Id="rId2" Type="http://schemas.openxmlformats.org/officeDocument/2006/relationships/hyperlink" Target="https://github.com/michalogit/snakemaketax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cbg-ethz/V-pip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Scientific IT Services</a:t>
            </a:r>
          </a:p>
          <a:p>
            <a:r>
              <a:rPr lang="en-GB" dirty="0"/>
              <a:t>Michal </a:t>
            </a:r>
            <a:r>
              <a:rPr lang="en-GB"/>
              <a:t>Okoniewski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7B7E-44DC-C448-9333-133CF82D807C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0" dirty="0"/>
              <a:t>High Performance Computing for genomic applications</a:t>
            </a:r>
            <a:br>
              <a:rPr lang="en-GB" b="0" dirty="0"/>
            </a:br>
            <a:r>
              <a:rPr lang="en-GB" b="0" dirty="0" err="1"/>
              <a:t>Snakemake</a:t>
            </a:r>
            <a:r>
              <a:rPr lang="en-GB" b="0" dirty="0"/>
              <a:t> example </a:t>
            </a:r>
            <a:r>
              <a:rPr lang="en-GB" b="0"/>
              <a:t>with genomic data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snakemake</a:t>
            </a:r>
            <a:r>
              <a:rPr lang="en-US" dirty="0"/>
              <a:t> on the cluster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2821" y="1809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8" y="1101187"/>
            <a:ext cx="11581328" cy="5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835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settings: </a:t>
            </a:r>
            <a:r>
              <a:rPr lang="en-US" dirty="0" err="1"/>
              <a:t>cluster.json</a:t>
            </a: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0C006B-259D-8A4A-B144-EA0D31EF5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1" y="1407284"/>
            <a:ext cx="6265433" cy="50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697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Directed </a:t>
            </a:r>
            <a:r>
              <a:rPr lang="en-US" dirty="0" err="1"/>
              <a:t>acycylic</a:t>
            </a:r>
            <a:r>
              <a:rPr lang="en-US" dirty="0"/>
              <a:t> graph of jobs</a:t>
            </a:r>
          </a:p>
          <a:p>
            <a:r>
              <a:rPr lang="en-US" dirty="0"/>
              <a:t>Can be seen with</a:t>
            </a:r>
          </a:p>
          <a:p>
            <a:pPr marL="36195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snakemake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--dag &gt;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graph.dag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 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dot -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Tpdf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graph.dag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&gt;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aaa.pdf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Visualizes dependencies of 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actually do in </a:t>
            </a:r>
            <a:r>
              <a:rPr lang="en-US" dirty="0" err="1"/>
              <a:t>snakemake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87418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actually do in </a:t>
            </a:r>
            <a:r>
              <a:rPr lang="en-US" dirty="0" err="1"/>
              <a:t>snakemake</a:t>
            </a:r>
            <a:r>
              <a:rPr lang="en-US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75" y="2276872"/>
            <a:ext cx="10126067" cy="36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9546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 of rules graph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83" y="1791079"/>
            <a:ext cx="9838035" cy="43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831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Snakemake</a:t>
            </a:r>
            <a:r>
              <a:rPr lang="en-US" dirty="0"/>
              <a:t> happily finished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90" y="946815"/>
            <a:ext cx="9411421" cy="58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481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458356-346D-7747-96D9-DA65BACD4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[sfux@eu-login-20-ng ~]$ </a:t>
            </a:r>
            <a:r>
              <a:rPr lang="en-US" b="1" dirty="0"/>
              <a:t>module load new </a:t>
            </a:r>
            <a:r>
              <a:rPr lang="en-US" b="1" dirty="0" err="1"/>
              <a:t>gcc</a:t>
            </a:r>
            <a:r>
              <a:rPr lang="en-US" b="1" dirty="0"/>
              <a:t>/4.8.2 python/3.6.1</a:t>
            </a:r>
            <a:br>
              <a:rPr lang="en-US" dirty="0"/>
            </a:br>
            <a:r>
              <a:rPr lang="en-US" dirty="0"/>
              <a:t>Autoloading </a:t>
            </a:r>
            <a:r>
              <a:rPr lang="en-US" dirty="0" err="1"/>
              <a:t>openblas</a:t>
            </a:r>
            <a:r>
              <a:rPr lang="en-US" dirty="0"/>
              <a:t>/0.2.13_seq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[sfux@eu-login-20-ng ~]$ </a:t>
            </a:r>
            <a:r>
              <a:rPr lang="en-US" b="1" dirty="0" err="1"/>
              <a:t>snakemake</a:t>
            </a:r>
            <a:r>
              <a:rPr lang="en-US" b="1" dirty="0"/>
              <a:t> --version</a:t>
            </a:r>
            <a:br>
              <a:rPr lang="en-US" dirty="0"/>
            </a:br>
            <a:r>
              <a:rPr lang="en-US" dirty="0"/>
              <a:t>5.3.0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EAF61-AF12-BA4C-9709-88072922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BE9E7-96DF-6D4E-B572-D5048BEE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C3562-DBD0-5F48-B842-374511F0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7E1784-492D-AB4F-9DA4-6CD32678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</a:t>
            </a:r>
            <a:r>
              <a:rPr lang="en-US" dirty="0" err="1"/>
              <a:t>snakemake</a:t>
            </a:r>
            <a:r>
              <a:rPr lang="en-US" dirty="0"/>
              <a:t> on Euler	</a:t>
            </a:r>
          </a:p>
        </p:txBody>
      </p:sp>
    </p:spTree>
    <p:extLst>
      <p:ext uri="{BB962C8B-B14F-4D97-AF65-F5344CB8AC3E}">
        <p14:creationId xmlns:p14="http://schemas.microsoft.com/office/powerpoint/2010/main" val="294973414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9C376A-8A46-C648-874B-A8535651F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Workflow Language</a:t>
            </a:r>
          </a:p>
          <a:p>
            <a:r>
              <a:rPr lang="en-US" dirty="0"/>
              <a:t>Remote files</a:t>
            </a:r>
          </a:p>
          <a:p>
            <a:r>
              <a:rPr lang="en-US" dirty="0"/>
              <a:t>Integrated package management with </a:t>
            </a:r>
            <a:r>
              <a:rPr lang="en-US" dirty="0" err="1"/>
              <a:t>Conda</a:t>
            </a:r>
            <a:endParaRPr lang="en-US" dirty="0"/>
          </a:p>
          <a:p>
            <a:r>
              <a:rPr lang="en-US" dirty="0"/>
              <a:t>Running jobs in containers</a:t>
            </a:r>
          </a:p>
          <a:p>
            <a:r>
              <a:rPr lang="en-US" dirty="0"/>
              <a:t>Wrappers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6AFE6-8A3A-1144-816B-550D270B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19.06.2019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4E707-720A-0C4E-9089-A2D6ED55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 &amp; Andrei Plamadă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0AC8E-F71E-D84F-B73B-1C491626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17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BBE1E3-40B6-D342-BE05-50725530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reproducibility mechanisms that can be used by </a:t>
            </a:r>
            <a:r>
              <a:rPr lang="en-US" dirty="0" err="1"/>
              <a:t>snakemake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191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464F8-CA48-364F-92A8-EE3A1547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your workflow with a “dry run”: </a:t>
            </a:r>
            <a:r>
              <a:rPr lang="en-US" dirty="0" err="1"/>
              <a:t>snakemake</a:t>
            </a:r>
            <a:r>
              <a:rPr lang="en-US" dirty="0"/>
              <a:t> –np</a:t>
            </a:r>
          </a:p>
          <a:p>
            <a:r>
              <a:rPr lang="en-US" dirty="0"/>
              <a:t>Real run test – with small number of input files, </a:t>
            </a:r>
            <a:r>
              <a:rPr lang="en-US" dirty="0" err="1"/>
              <a:t>eg</a:t>
            </a:r>
            <a:r>
              <a:rPr lang="en-US" dirty="0"/>
              <a:t> 3</a:t>
            </a:r>
          </a:p>
          <a:p>
            <a:r>
              <a:rPr lang="en-US" dirty="0"/>
              <a:t>On the cluster 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snakemake</a:t>
            </a:r>
            <a:r>
              <a:rPr lang="en-US" dirty="0"/>
              <a:t> in a screen session on a login node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snakemake</a:t>
            </a:r>
            <a:r>
              <a:rPr lang="en-US" dirty="0"/>
              <a:t> on personal scratch or other permanent storage </a:t>
            </a:r>
          </a:p>
          <a:p>
            <a:pPr lvl="1"/>
            <a:r>
              <a:rPr lang="en-US" dirty="0"/>
              <a:t>use local rules whenever possible</a:t>
            </a:r>
          </a:p>
          <a:p>
            <a:pPr lvl="1"/>
            <a:r>
              <a:rPr lang="en-US" dirty="0"/>
              <a:t>I/O rules – define as single core jobs in </a:t>
            </a:r>
            <a:r>
              <a:rPr lang="en-US" dirty="0" err="1"/>
              <a:t>cluster.json</a:t>
            </a:r>
            <a:endParaRPr lang="en-US" dirty="0"/>
          </a:p>
          <a:p>
            <a:pPr lvl="1"/>
            <a:r>
              <a:rPr lang="en-US" dirty="0"/>
              <a:t>check time, memory, cores settings for each job</a:t>
            </a:r>
          </a:p>
          <a:p>
            <a:r>
              <a:rPr lang="en-US" dirty="0"/>
              <a:t>Consider deleting intermediate files after use</a:t>
            </a:r>
          </a:p>
          <a:p>
            <a:r>
              <a:rPr lang="en-US" dirty="0"/>
              <a:t>Sometimes deleting .</a:t>
            </a:r>
            <a:r>
              <a:rPr lang="en-US" dirty="0" err="1"/>
              <a:t>snakemake</a:t>
            </a:r>
            <a:r>
              <a:rPr lang="en-US" dirty="0"/>
              <a:t> may be needed for re-run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2B1F8-1295-0B45-9045-92A21DEA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19.06.2019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F4157-279A-554F-AF5B-766F1EEB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 &amp; Andrei Plamadă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F7D62-3D4B-D14D-AC81-31BED5D5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8B5DC2-607B-D349-BF18-C57A282F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</p:spTree>
    <p:extLst>
      <p:ext uri="{BB962C8B-B14F-4D97-AF65-F5344CB8AC3E}">
        <p14:creationId xmlns:p14="http://schemas.microsoft.com/office/powerpoint/2010/main" val="329795019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CB5A4-26F1-6C45-A56E-A8408A12A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Simple eductational example</a:t>
            </a:r>
          </a:p>
          <a:p>
            <a:pPr lvl="1"/>
            <a:r>
              <a:rPr lang="en-US" dirty="0">
                <a:hlinkClick r:id="rId2"/>
              </a:rPr>
              <a:t>https://github.com/michalogit/snakemaketax</a:t>
            </a:r>
            <a:endParaRPr lang="en-US" dirty="0"/>
          </a:p>
          <a:p>
            <a:endParaRPr lang="en-US" dirty="0"/>
          </a:p>
          <a:p>
            <a:r>
              <a:rPr lang="en-US" dirty="0"/>
              <a:t>Template of RNA-seq primary analysis with hisat2, for laptop and Euler</a:t>
            </a:r>
          </a:p>
          <a:p>
            <a:pPr lvl="1"/>
            <a:r>
              <a:rPr lang="en-US" dirty="0">
                <a:hlinkClick r:id="rId3"/>
              </a:rPr>
              <a:t>https://github.com/michalogit/snake_hisat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workflow for Covid variant calling used in production mode on Euler</a:t>
            </a:r>
          </a:p>
          <a:p>
            <a:pPr lvl="1"/>
            <a:r>
              <a:rPr lang="en-US" dirty="0">
                <a:hlinkClick r:id="rId4"/>
              </a:rPr>
              <a:t>https://github.com/cbg-ethz/V-pipe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357F6-6E07-674F-8B0B-3752BC30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BE597-7EF5-7B40-8606-49DCDBBC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3A49D-7172-8740-89B5-E6F9533F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FC1F60-FDC8-C148-855A-76FB6035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Easy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proper </a:t>
            </a:r>
            <a:r>
              <a:rPr lang="de-DE" dirty="0" err="1"/>
              <a:t>workflows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5678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0178B-6C8F-9E4B-B2A3-2E52B092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7139C-0BFB-5E4D-9550-83E23D8B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D4D42-D05C-654B-AA43-6371ACFE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D4810E-1591-A745-8BA7-C340A3DD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Orchestration strategies: workflow managers</a:t>
            </a:r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6D2C61-EA59-E84B-A5D4-862078374C03}"/>
              </a:ext>
            </a:extLst>
          </p:cNvPr>
          <p:cNvGrpSpPr/>
          <p:nvPr/>
        </p:nvGrpSpPr>
        <p:grpSpPr>
          <a:xfrm>
            <a:off x="765027" y="3621892"/>
            <a:ext cx="10499567" cy="2154295"/>
            <a:chOff x="405738" y="1322140"/>
            <a:chExt cx="9808588" cy="201252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41BDE4F-5554-5F42-B347-757C91B2DC37}"/>
                </a:ext>
              </a:extLst>
            </p:cNvPr>
            <p:cNvCxnSpPr/>
            <p:nvPr/>
          </p:nvCxnSpPr>
          <p:spPr>
            <a:xfrm>
              <a:off x="2038861" y="2065841"/>
              <a:ext cx="964726" cy="1"/>
            </a:xfrm>
            <a:prstGeom prst="straightConnector1">
              <a:avLst/>
            </a:prstGeom>
            <a:ln w="76200" cap="sq">
              <a:solidFill>
                <a:schemeClr val="tx1"/>
              </a:solidFill>
              <a:round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D6023F-901D-E845-8C30-167647217EB6}"/>
                </a:ext>
              </a:extLst>
            </p:cNvPr>
            <p:cNvGrpSpPr/>
            <p:nvPr/>
          </p:nvGrpSpPr>
          <p:grpSpPr>
            <a:xfrm>
              <a:off x="9249600" y="1562664"/>
              <a:ext cx="964726" cy="1281000"/>
              <a:chOff x="9389117" y="2910570"/>
              <a:chExt cx="964726" cy="1281000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53833C69-7659-AC42-BE3D-543CB8A85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9117" y="2910570"/>
                <a:ext cx="964726" cy="964726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AC78A0F-3D95-9949-9DF5-6EB6FC5EB7A2}"/>
                  </a:ext>
                </a:extLst>
              </p:cNvPr>
              <p:cNvSpPr txBox="1"/>
              <p:nvPr/>
            </p:nvSpPr>
            <p:spPr>
              <a:xfrm>
                <a:off x="9440913" y="3875296"/>
                <a:ext cx="898806" cy="316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err="1"/>
                  <a:t>result.txt</a:t>
                </a:r>
                <a:endParaRPr lang="en-US" sz="1600" i="1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212B2D-DCF2-3C45-B80C-F89DFED7F358}"/>
                </a:ext>
              </a:extLst>
            </p:cNvPr>
            <p:cNvGrpSpPr/>
            <p:nvPr/>
          </p:nvGrpSpPr>
          <p:grpSpPr>
            <a:xfrm>
              <a:off x="405738" y="1413027"/>
              <a:ext cx="1485264" cy="1292747"/>
              <a:chOff x="599251" y="4696738"/>
              <a:chExt cx="1485264" cy="1292747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CB0ECE9-90B4-6040-A939-C2744BA44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251" y="4696738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B1CB60C1-12FC-2F47-941B-65282B908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323" y="4696738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BEB53CA-65DE-A74C-92F6-4CF128DE6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1395" y="4696738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89C83B4-EC43-1E47-9B25-27C1CB2E0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467" y="4696738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4C6B171-3BA0-B24F-AFA0-14FACC798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251" y="5128786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AD767F8-0365-C540-8B47-F12ABEC43F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323" y="5128786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A5DAE27B-C57A-3C4B-8634-9B432F3D1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1395" y="5128786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EEFE509-CF4A-854D-BDEC-BCCD7D7EC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467" y="5128786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2D6B2E6-CA8B-084B-AC52-D474D459A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251" y="5557437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823E3EF-6353-0247-8285-D9C01C5D9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323" y="5557437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785727D-E64F-6E43-8921-57D5DE553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1395" y="5557437"/>
                <a:ext cx="432048" cy="432048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002FBCD-FF65-5D48-908B-DC6829E2B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467" y="5557437"/>
                <a:ext cx="432048" cy="432048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E8BCA5-2DA5-724C-8126-F4C8A1E4CC8F}"/>
                </a:ext>
              </a:extLst>
            </p:cNvPr>
            <p:cNvGrpSpPr/>
            <p:nvPr/>
          </p:nvGrpSpPr>
          <p:grpSpPr>
            <a:xfrm>
              <a:off x="3088265" y="1871205"/>
              <a:ext cx="1485828" cy="424280"/>
              <a:chOff x="3227782" y="3219111"/>
              <a:chExt cx="1485828" cy="42428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B860BD13-0420-6045-8B5B-6C6F0A236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782" y="3230260"/>
                <a:ext cx="396319" cy="396318"/>
              </a:xfrm>
              <a:prstGeom prst="rect">
                <a:avLst/>
              </a:prstGeom>
              <a:ln w="38100">
                <a:noFill/>
              </a:ln>
            </p:spPr>
          </p:pic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4341D40-345A-564D-A22F-F5F733B581F7}"/>
                  </a:ext>
                </a:extLst>
              </p:cNvPr>
              <p:cNvCxnSpPr/>
              <p:nvPr/>
            </p:nvCxnSpPr>
            <p:spPr>
              <a:xfrm flipV="1">
                <a:off x="3688632" y="3431251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A554D5B-B2F9-0440-8244-5C4B4AACE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724" y="3219111"/>
                <a:ext cx="424280" cy="424280"/>
              </a:xfrm>
              <a:prstGeom prst="rect">
                <a:avLst/>
              </a:prstGeom>
            </p:spPr>
          </p:pic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54AC9EB2-1FD1-AE4F-ADC1-C569B0A1BBAA}"/>
                  </a:ext>
                </a:extLst>
              </p:cNvPr>
              <p:cNvCxnSpPr/>
              <p:nvPr/>
            </p:nvCxnSpPr>
            <p:spPr>
              <a:xfrm flipV="1">
                <a:off x="4430518" y="3439568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B2DC478-6857-754E-9E0B-5D58C0F902B1}"/>
                </a:ext>
              </a:extLst>
            </p:cNvPr>
            <p:cNvGrpSpPr/>
            <p:nvPr/>
          </p:nvGrpSpPr>
          <p:grpSpPr>
            <a:xfrm>
              <a:off x="4637797" y="1871205"/>
              <a:ext cx="1485828" cy="424280"/>
              <a:chOff x="3227782" y="3219111"/>
              <a:chExt cx="1485828" cy="424280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840E922-18EB-C94B-B38B-1A3FA8A1F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782" y="3230260"/>
                <a:ext cx="396319" cy="396318"/>
              </a:xfrm>
              <a:prstGeom prst="rect">
                <a:avLst/>
              </a:prstGeom>
              <a:ln w="38100">
                <a:noFill/>
              </a:ln>
            </p:spPr>
          </p:pic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EE9619D7-A56E-E345-A680-3360D3138B3A}"/>
                  </a:ext>
                </a:extLst>
              </p:cNvPr>
              <p:cNvCxnSpPr/>
              <p:nvPr/>
            </p:nvCxnSpPr>
            <p:spPr>
              <a:xfrm flipV="1">
                <a:off x="3688632" y="3431251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F2953C5-55C8-FC43-8D95-821FF1FE7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724" y="3219111"/>
                <a:ext cx="424280" cy="424280"/>
              </a:xfrm>
              <a:prstGeom prst="rect">
                <a:avLst/>
              </a:prstGeom>
            </p:spPr>
          </p:pic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BF09388B-A562-9F49-BCA3-2C810E7CDA3C}"/>
                  </a:ext>
                </a:extLst>
              </p:cNvPr>
              <p:cNvCxnSpPr/>
              <p:nvPr/>
            </p:nvCxnSpPr>
            <p:spPr>
              <a:xfrm flipV="1">
                <a:off x="4430518" y="3439568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1894123-5E72-E741-BC36-05419D424813}"/>
                </a:ext>
              </a:extLst>
            </p:cNvPr>
            <p:cNvGrpSpPr/>
            <p:nvPr/>
          </p:nvGrpSpPr>
          <p:grpSpPr>
            <a:xfrm>
              <a:off x="6196466" y="1871205"/>
              <a:ext cx="1485828" cy="424280"/>
              <a:chOff x="3227782" y="3219111"/>
              <a:chExt cx="1485828" cy="42428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DC6A289-DF16-1444-8768-B7CD48EA9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782" y="3230260"/>
                <a:ext cx="396319" cy="396318"/>
              </a:xfrm>
              <a:prstGeom prst="rect">
                <a:avLst/>
              </a:prstGeom>
              <a:ln w="38100">
                <a:noFill/>
              </a:ln>
            </p:spPr>
          </p:pic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12315DB-C335-A544-912B-86A03763C388}"/>
                  </a:ext>
                </a:extLst>
              </p:cNvPr>
              <p:cNvCxnSpPr/>
              <p:nvPr/>
            </p:nvCxnSpPr>
            <p:spPr>
              <a:xfrm flipV="1">
                <a:off x="3688632" y="3431251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26622E8-3BD2-684B-A5EA-0A1892B46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724" y="3219111"/>
                <a:ext cx="424280" cy="424280"/>
              </a:xfrm>
              <a:prstGeom prst="rect">
                <a:avLst/>
              </a:prstGeom>
            </p:spPr>
          </p:pic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AA899830-AAD6-5F41-8BB9-1D1EF3E8733F}"/>
                  </a:ext>
                </a:extLst>
              </p:cNvPr>
              <p:cNvCxnSpPr/>
              <p:nvPr/>
            </p:nvCxnSpPr>
            <p:spPr>
              <a:xfrm flipV="1">
                <a:off x="4430518" y="3439568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2E8622-810F-2B48-8DA2-A34163F766E9}"/>
                </a:ext>
              </a:extLst>
            </p:cNvPr>
            <p:cNvGrpSpPr/>
            <p:nvPr/>
          </p:nvGrpSpPr>
          <p:grpSpPr>
            <a:xfrm>
              <a:off x="7733755" y="1882354"/>
              <a:ext cx="1485828" cy="424280"/>
              <a:chOff x="3227782" y="3219111"/>
              <a:chExt cx="1485828" cy="424280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39EF546-CC53-E14C-8560-EBA3A950E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782" y="3230260"/>
                <a:ext cx="396319" cy="396318"/>
              </a:xfrm>
              <a:prstGeom prst="rect">
                <a:avLst/>
              </a:prstGeom>
              <a:ln w="38100">
                <a:noFill/>
              </a:ln>
            </p:spPr>
          </p:pic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0FF2E35-4272-444E-BAF5-EE2635A7A98D}"/>
                  </a:ext>
                </a:extLst>
              </p:cNvPr>
              <p:cNvCxnSpPr/>
              <p:nvPr/>
            </p:nvCxnSpPr>
            <p:spPr>
              <a:xfrm flipV="1">
                <a:off x="3688632" y="3431251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18D698F-1A81-E94B-9530-B921D74B7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724" y="3219111"/>
                <a:ext cx="424280" cy="424280"/>
              </a:xfrm>
              <a:prstGeom prst="rect">
                <a:avLst/>
              </a:prstGeom>
            </p:spPr>
          </p:pic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0D54C7C-7585-ED47-8CF1-F723E0440242}"/>
                  </a:ext>
                </a:extLst>
              </p:cNvPr>
              <p:cNvCxnSpPr/>
              <p:nvPr/>
            </p:nvCxnSpPr>
            <p:spPr>
              <a:xfrm flipV="1">
                <a:off x="4430518" y="3439568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A6AD39-C4B9-9343-9997-99388914FFB3}"/>
                </a:ext>
              </a:extLst>
            </p:cNvPr>
            <p:cNvGrpSpPr/>
            <p:nvPr/>
          </p:nvGrpSpPr>
          <p:grpSpPr>
            <a:xfrm>
              <a:off x="4671811" y="2417518"/>
              <a:ext cx="1485828" cy="424280"/>
              <a:chOff x="3227782" y="3219111"/>
              <a:chExt cx="1485828" cy="42428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7BA6E06-D034-164E-BA94-ED71883E3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782" y="3230260"/>
                <a:ext cx="396319" cy="396318"/>
              </a:xfrm>
              <a:prstGeom prst="rect">
                <a:avLst/>
              </a:prstGeom>
              <a:ln w="38100">
                <a:noFill/>
              </a:ln>
            </p:spPr>
          </p:pic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8772CF4F-4346-6443-A558-D0083D4373D4}"/>
                  </a:ext>
                </a:extLst>
              </p:cNvPr>
              <p:cNvCxnSpPr/>
              <p:nvPr/>
            </p:nvCxnSpPr>
            <p:spPr>
              <a:xfrm flipV="1">
                <a:off x="3688632" y="3431251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95E0B4E-7FD8-8144-899D-5EE1E8750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724" y="3219111"/>
                <a:ext cx="424280" cy="424280"/>
              </a:xfrm>
              <a:prstGeom prst="rect">
                <a:avLst/>
              </a:prstGeom>
            </p:spPr>
          </p:pic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5682F1C4-BB33-2F46-B8FD-45956AFE7529}"/>
                  </a:ext>
                </a:extLst>
              </p:cNvPr>
              <p:cNvCxnSpPr/>
              <p:nvPr/>
            </p:nvCxnSpPr>
            <p:spPr>
              <a:xfrm flipV="1">
                <a:off x="4430518" y="3439568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83FEA4-509E-8B4E-B79B-704C5681D32D}"/>
                </a:ext>
              </a:extLst>
            </p:cNvPr>
            <p:cNvGrpSpPr/>
            <p:nvPr/>
          </p:nvGrpSpPr>
          <p:grpSpPr>
            <a:xfrm>
              <a:off x="6247927" y="2501021"/>
              <a:ext cx="1612186" cy="833639"/>
              <a:chOff x="3227782" y="2809752"/>
              <a:chExt cx="1612186" cy="83363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71D727B-134C-7540-BB76-0DC3799EC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782" y="3230260"/>
                <a:ext cx="396319" cy="396318"/>
              </a:xfrm>
              <a:prstGeom prst="rect">
                <a:avLst/>
              </a:prstGeom>
              <a:ln w="38100">
                <a:noFill/>
              </a:ln>
            </p:spPr>
          </p:pic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212ECA8-C736-6844-B985-4631C6D15EC7}"/>
                  </a:ext>
                </a:extLst>
              </p:cNvPr>
              <p:cNvCxnSpPr/>
              <p:nvPr/>
            </p:nvCxnSpPr>
            <p:spPr>
              <a:xfrm flipV="1">
                <a:off x="3688632" y="3431251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92C3EE0-1633-3343-BD77-803CFA0A4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724" y="3219111"/>
                <a:ext cx="424280" cy="424280"/>
              </a:xfrm>
              <a:prstGeom prst="rect">
                <a:avLst/>
              </a:prstGeom>
            </p:spPr>
          </p:pic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3727C13-CEE2-8F49-83D1-FDCA04B65CF0}"/>
                  </a:ext>
                </a:extLst>
              </p:cNvPr>
              <p:cNvCxnSpPr/>
              <p:nvPr/>
            </p:nvCxnSpPr>
            <p:spPr>
              <a:xfrm flipV="1">
                <a:off x="4430518" y="2809752"/>
                <a:ext cx="409450" cy="632648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9040843-809D-FB41-8033-6437D8792DE0}"/>
                </a:ext>
              </a:extLst>
            </p:cNvPr>
            <p:cNvGrpSpPr/>
            <p:nvPr/>
          </p:nvGrpSpPr>
          <p:grpSpPr>
            <a:xfrm>
              <a:off x="6188357" y="1322140"/>
              <a:ext cx="1168222" cy="424280"/>
              <a:chOff x="3227782" y="3219111"/>
              <a:chExt cx="1168222" cy="424280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CFBCDCD-AF88-3446-8A25-9C34B4132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782" y="3230260"/>
                <a:ext cx="396319" cy="396318"/>
              </a:xfrm>
              <a:prstGeom prst="rect">
                <a:avLst/>
              </a:prstGeom>
              <a:ln w="38100">
                <a:noFill/>
              </a:ln>
            </p:spPr>
          </p:pic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B9B12CD-A9EF-1044-8D3E-53CF418AA0E1}"/>
                  </a:ext>
                </a:extLst>
              </p:cNvPr>
              <p:cNvCxnSpPr/>
              <p:nvPr/>
            </p:nvCxnSpPr>
            <p:spPr>
              <a:xfrm flipV="1">
                <a:off x="3688632" y="3431251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8D2C67C-E184-5F42-A810-8FD7C1285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724" y="3219111"/>
                <a:ext cx="424280" cy="42428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BA8CCD9-9679-0C40-8BA4-F7B7A71D78D8}"/>
                </a:ext>
              </a:extLst>
            </p:cNvPr>
            <p:cNvGrpSpPr/>
            <p:nvPr/>
          </p:nvGrpSpPr>
          <p:grpSpPr>
            <a:xfrm>
              <a:off x="6218237" y="2341845"/>
              <a:ext cx="1507277" cy="499953"/>
              <a:chOff x="3227782" y="3143438"/>
              <a:chExt cx="1507277" cy="49995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65BB1F0-6FDF-2A46-8B9F-842BD9DC2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782" y="3230260"/>
                <a:ext cx="396319" cy="396318"/>
              </a:xfrm>
              <a:prstGeom prst="rect">
                <a:avLst/>
              </a:prstGeom>
              <a:ln w="38100">
                <a:noFill/>
              </a:ln>
            </p:spPr>
          </p:pic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5AF49DF-E6D7-FB4F-A20E-20EDEA55F020}"/>
                  </a:ext>
                </a:extLst>
              </p:cNvPr>
              <p:cNvCxnSpPr/>
              <p:nvPr/>
            </p:nvCxnSpPr>
            <p:spPr>
              <a:xfrm flipV="1">
                <a:off x="3688632" y="3431251"/>
                <a:ext cx="283092" cy="283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3FEE4AC-609E-CD4D-B65C-34CC9E355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724" y="3219111"/>
                <a:ext cx="424280" cy="424280"/>
              </a:xfrm>
              <a:prstGeom prst="rect">
                <a:avLst/>
              </a:prstGeom>
            </p:spPr>
          </p:pic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6FD3A4F-27A8-2040-A1AA-093BF4347C35}"/>
                  </a:ext>
                </a:extLst>
              </p:cNvPr>
              <p:cNvCxnSpPr/>
              <p:nvPr/>
            </p:nvCxnSpPr>
            <p:spPr>
              <a:xfrm flipV="1">
                <a:off x="4430518" y="3143438"/>
                <a:ext cx="304541" cy="298962"/>
              </a:xfrm>
              <a:prstGeom prst="straightConnector1">
                <a:avLst/>
              </a:prstGeom>
              <a:ln w="60325" cap="sq">
                <a:solidFill>
                  <a:schemeClr val="tx1"/>
                </a:solidFill>
                <a:round/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447036A-97A1-1F41-AF30-4F02152F0D3F}"/>
                </a:ext>
              </a:extLst>
            </p:cNvPr>
            <p:cNvCxnSpPr/>
            <p:nvPr/>
          </p:nvCxnSpPr>
          <p:spPr>
            <a:xfrm>
              <a:off x="4291001" y="2369126"/>
              <a:ext cx="260752" cy="157219"/>
            </a:xfrm>
            <a:prstGeom prst="straightConnector1">
              <a:avLst/>
            </a:prstGeom>
            <a:ln w="60325" cap="sq">
              <a:solidFill>
                <a:schemeClr val="tx1"/>
              </a:solidFill>
              <a:round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ADA248B-2309-3042-A92F-0092D8AB6588}"/>
                </a:ext>
              </a:extLst>
            </p:cNvPr>
            <p:cNvCxnSpPr/>
            <p:nvPr/>
          </p:nvCxnSpPr>
          <p:spPr>
            <a:xfrm>
              <a:off x="5862873" y="2921529"/>
              <a:ext cx="260752" cy="157219"/>
            </a:xfrm>
            <a:prstGeom prst="straightConnector1">
              <a:avLst/>
            </a:prstGeom>
            <a:ln w="60325" cap="sq">
              <a:solidFill>
                <a:schemeClr val="tx1"/>
              </a:solidFill>
              <a:round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CAD20B5-20EA-7C4B-B732-6D362F01F386}"/>
                </a:ext>
              </a:extLst>
            </p:cNvPr>
            <p:cNvCxnSpPr/>
            <p:nvPr/>
          </p:nvCxnSpPr>
          <p:spPr>
            <a:xfrm>
              <a:off x="7420973" y="1575188"/>
              <a:ext cx="260752" cy="157219"/>
            </a:xfrm>
            <a:prstGeom prst="straightConnector1">
              <a:avLst/>
            </a:prstGeom>
            <a:ln w="60325" cap="sq">
              <a:solidFill>
                <a:schemeClr val="tx1"/>
              </a:solidFill>
              <a:round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413EA7B-A3CA-B642-855C-AA24E3B928EA}"/>
                </a:ext>
              </a:extLst>
            </p:cNvPr>
            <p:cNvCxnSpPr/>
            <p:nvPr/>
          </p:nvCxnSpPr>
          <p:spPr>
            <a:xfrm flipV="1">
              <a:off x="5840978" y="1545870"/>
              <a:ext cx="304541" cy="298962"/>
            </a:xfrm>
            <a:prstGeom prst="straightConnector1">
              <a:avLst/>
            </a:prstGeom>
            <a:ln w="60325" cap="sq">
              <a:solidFill>
                <a:schemeClr val="tx1"/>
              </a:solidFill>
              <a:round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6DEB0BA-8E98-5B47-B576-A8D97DD04AD8}"/>
              </a:ext>
            </a:extLst>
          </p:cNvPr>
          <p:cNvGrpSpPr/>
          <p:nvPr/>
        </p:nvGrpSpPr>
        <p:grpSpPr>
          <a:xfrm>
            <a:off x="1944243" y="1300532"/>
            <a:ext cx="8659931" cy="1590861"/>
            <a:chOff x="1413099" y="2606586"/>
            <a:chExt cx="8659931" cy="159086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930B610-6439-FC4A-9C6E-FD5B707A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9" y="2956734"/>
              <a:ext cx="901147" cy="901147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530B6FB-BB9B-DF48-92A5-50CA0C0FE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727" y="2924944"/>
              <a:ext cx="964726" cy="96472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3DFB81A-9DDF-8E45-8EE1-F2ADDE0C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151" y="2924944"/>
              <a:ext cx="964726" cy="964726"/>
            </a:xfrm>
            <a:prstGeom prst="rect">
              <a:avLst/>
            </a:prstGeom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6825F1F-E90D-EE46-8E8A-84C1FA283BFE}"/>
                </a:ext>
              </a:extLst>
            </p:cNvPr>
            <p:cNvCxnSpPr/>
            <p:nvPr/>
          </p:nvCxnSpPr>
          <p:spPr>
            <a:xfrm>
              <a:off x="2445453" y="3407307"/>
              <a:ext cx="964726" cy="1"/>
            </a:xfrm>
            <a:prstGeom prst="straightConnector1">
              <a:avLst/>
            </a:prstGeom>
            <a:ln w="76200" cap="sq">
              <a:solidFill>
                <a:schemeClr val="tx1"/>
              </a:solidFill>
              <a:round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A925600-D8DF-D844-A5D0-44657A7071C6}"/>
                </a:ext>
              </a:extLst>
            </p:cNvPr>
            <p:cNvCxnSpPr/>
            <p:nvPr/>
          </p:nvCxnSpPr>
          <p:spPr>
            <a:xfrm>
              <a:off x="4396004" y="3407307"/>
              <a:ext cx="901147" cy="0"/>
            </a:xfrm>
            <a:prstGeom prst="straightConnector1">
              <a:avLst/>
            </a:prstGeom>
            <a:ln w="76200" cap="sq">
              <a:solidFill>
                <a:schemeClr val="tx1"/>
              </a:solidFill>
              <a:round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97E3E0B-43C3-9240-91A5-AE6366808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332" y="2956734"/>
              <a:ext cx="901147" cy="901147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EE2A6A8-03C5-224F-A1E2-DD4E63D66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8304" y="2924944"/>
              <a:ext cx="964726" cy="964726"/>
            </a:xfrm>
            <a:prstGeom prst="rect">
              <a:avLst/>
            </a:prstGeom>
          </p:spPr>
        </p:pic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A9FA1E4-F21E-3F4E-9581-1CD8B56313B7}"/>
                </a:ext>
              </a:extLst>
            </p:cNvPr>
            <p:cNvCxnSpPr/>
            <p:nvPr/>
          </p:nvCxnSpPr>
          <p:spPr>
            <a:xfrm>
              <a:off x="6261877" y="3407307"/>
              <a:ext cx="959455" cy="1"/>
            </a:xfrm>
            <a:prstGeom prst="straightConnector1">
              <a:avLst/>
            </a:prstGeom>
            <a:ln w="76200" cap="sq">
              <a:solidFill>
                <a:schemeClr val="tx1"/>
              </a:solidFill>
              <a:round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BE269DB-938B-7740-9459-679CA7AF6259}"/>
                </a:ext>
              </a:extLst>
            </p:cNvPr>
            <p:cNvCxnSpPr/>
            <p:nvPr/>
          </p:nvCxnSpPr>
          <p:spPr>
            <a:xfrm>
              <a:off x="8180787" y="3407307"/>
              <a:ext cx="927517" cy="0"/>
            </a:xfrm>
            <a:prstGeom prst="straightConnector1">
              <a:avLst/>
            </a:prstGeom>
            <a:ln w="76200" cap="sq">
              <a:solidFill>
                <a:schemeClr val="tx1"/>
              </a:solidFill>
              <a:round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52079F2-7F47-774F-8B78-1CE9E522E5A6}"/>
                </a:ext>
              </a:extLst>
            </p:cNvPr>
            <p:cNvSpPr txBox="1"/>
            <p:nvPr/>
          </p:nvSpPr>
          <p:spPr>
            <a:xfrm>
              <a:off x="1413099" y="3889670"/>
              <a:ext cx="7021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/>
                <a:t>raw.txt</a:t>
              </a:r>
              <a:endParaRPr lang="en-US" sz="1400" i="1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02985B1-6046-F041-AEB0-1814F6101485}"/>
                </a:ext>
              </a:extLst>
            </p:cNvPr>
            <p:cNvSpPr txBox="1"/>
            <p:nvPr/>
          </p:nvSpPr>
          <p:spPr>
            <a:xfrm>
              <a:off x="5045980" y="3889670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/>
                <a:t>intermediate.txt</a:t>
              </a:r>
              <a:endParaRPr lang="en-US" sz="1400" i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A13BA03-0459-D84F-A963-BA98006F9AE8}"/>
                </a:ext>
              </a:extLst>
            </p:cNvPr>
            <p:cNvSpPr txBox="1"/>
            <p:nvPr/>
          </p:nvSpPr>
          <p:spPr>
            <a:xfrm>
              <a:off x="9130444" y="3888587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/>
                <a:t>result.txt</a:t>
              </a:r>
              <a:endParaRPr lang="en-US" sz="1400" i="1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1B7C938-630A-6D4F-9855-0813223E4CCA}"/>
                </a:ext>
              </a:extLst>
            </p:cNvPr>
            <p:cNvSpPr txBox="1"/>
            <p:nvPr/>
          </p:nvSpPr>
          <p:spPr>
            <a:xfrm>
              <a:off x="3453732" y="2606586"/>
              <a:ext cx="761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tool A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9590160-6FAD-E84C-8D19-D3422BA7C5E5}"/>
                </a:ext>
              </a:extLst>
            </p:cNvPr>
            <p:cNvSpPr txBox="1"/>
            <p:nvPr/>
          </p:nvSpPr>
          <p:spPr>
            <a:xfrm>
              <a:off x="7234878" y="260658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tool B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AC92FB4-682C-914F-881D-726C88F2D9A0}"/>
              </a:ext>
            </a:extLst>
          </p:cNvPr>
          <p:cNvGrpSpPr/>
          <p:nvPr/>
        </p:nvGrpSpPr>
        <p:grpSpPr>
          <a:xfrm>
            <a:off x="2494592" y="5473292"/>
            <a:ext cx="4361488" cy="980044"/>
            <a:chOff x="2061453" y="3068960"/>
            <a:chExt cx="4361488" cy="980044"/>
          </a:xfrm>
        </p:grpSpPr>
        <p:sp>
          <p:nvSpPr>
            <p:cNvPr id="84" name="Title 1">
              <a:extLst>
                <a:ext uri="{FF2B5EF4-FFF2-40B4-BE49-F238E27FC236}">
                  <a16:creationId xmlns:a16="http://schemas.microsoft.com/office/drawing/2014/main" id="{0E70ED15-3EA2-2C44-8D7B-3665F328A596}"/>
                </a:ext>
              </a:extLst>
            </p:cNvPr>
            <p:cNvSpPr txBox="1">
              <a:spLocks/>
            </p:cNvSpPr>
            <p:nvPr/>
          </p:nvSpPr>
          <p:spPr>
            <a:xfrm>
              <a:off x="2781251" y="3068960"/>
              <a:ext cx="3641690" cy="980044"/>
            </a:xfrm>
            <a:prstGeom prst="rect">
              <a:avLst/>
            </a:prstGeom>
            <a:noFill/>
          </p:spPr>
          <p:txBody>
            <a:bodyPr vert="horz" lIns="91404" tIns="45702" rIns="91404" bIns="45702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err="1">
                  <a:latin typeface="Courier" charset="0"/>
                  <a:ea typeface="Courier" charset="0"/>
                  <a:cs typeface="Courier" charset="0"/>
                </a:rPr>
                <a:t>Snakemake</a:t>
              </a:r>
              <a:br>
                <a:rPr lang="en-US" sz="2400" dirty="0"/>
              </a:br>
              <a:r>
                <a:rPr lang="en-US" sz="2000" dirty="0"/>
                <a:t>a Python workflow manager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F1E325F-ABF5-0946-BE37-6B57CB4C8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453" y="3195986"/>
              <a:ext cx="719798" cy="719798"/>
            </a:xfrm>
            <a:prstGeom prst="rect">
              <a:avLst/>
            </a:prstGeom>
            <a:noFill/>
          </p:spPr>
        </p:pic>
      </p:grp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55182F5-F94C-3B40-BE1E-1EF47605F4C0}"/>
              </a:ext>
            </a:extLst>
          </p:cNvPr>
          <p:cNvCxnSpPr/>
          <p:nvPr/>
        </p:nvCxnSpPr>
        <p:spPr>
          <a:xfrm>
            <a:off x="1140831" y="5912869"/>
            <a:ext cx="1214091" cy="0"/>
          </a:xfrm>
          <a:prstGeom prst="straightConnector1">
            <a:avLst/>
          </a:prstGeom>
          <a:ln w="127000" cap="sq">
            <a:solidFill>
              <a:srgbClr val="FF0000"/>
            </a:solidFill>
            <a:round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7790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653" y="2080557"/>
            <a:ext cx="11537950" cy="421004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Reproducibility</a:t>
            </a:r>
          </a:p>
          <a:p>
            <a:r>
              <a:rPr lang="en-US" dirty="0">
                <a:solidFill>
                  <a:srgbClr val="00B050"/>
                </a:solidFill>
              </a:rPr>
              <a:t>Control over workflow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Re-running</a:t>
            </a:r>
          </a:p>
          <a:p>
            <a:r>
              <a:rPr lang="en-US" dirty="0">
                <a:solidFill>
                  <a:srgbClr val="00B050"/>
                </a:solidFill>
              </a:rPr>
              <a:t>Encapsulation of typical tasks</a:t>
            </a:r>
          </a:p>
          <a:p>
            <a:r>
              <a:rPr lang="en-US" dirty="0">
                <a:solidFill>
                  <a:srgbClr val="00B050"/>
                </a:solidFill>
              </a:rPr>
              <a:t>“One-click” starting of a large process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You need to “speak python” a bit</a:t>
            </a:r>
          </a:p>
          <a:p>
            <a:r>
              <a:rPr lang="en-US" dirty="0">
                <a:solidFill>
                  <a:srgbClr val="C00000"/>
                </a:solidFill>
              </a:rPr>
              <a:t>Learning curve steep at the beginning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difficulties of </a:t>
            </a:r>
            <a:r>
              <a:rPr lang="en-US" dirty="0" err="1"/>
              <a:t>snakemake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779" y="2182521"/>
            <a:ext cx="3600400" cy="19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5852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Snakemake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1" name="Rechteck 10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Bild 18" descr="g_eth_logo_kurz_neg_Schutzrau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73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Workflow management system</a:t>
            </a:r>
          </a:p>
          <a:p>
            <a:r>
              <a:rPr lang="en-US" dirty="0"/>
              <a:t>Designed by Johannes </a:t>
            </a:r>
            <a:r>
              <a:rPr lang="en-US" dirty="0" err="1"/>
              <a:t>Köster</a:t>
            </a:r>
            <a:endParaRPr lang="en-US" dirty="0"/>
          </a:p>
          <a:p>
            <a:pPr lvl="1"/>
            <a:r>
              <a:rPr lang="en-US" dirty="0"/>
              <a:t>Now PI at </a:t>
            </a:r>
            <a:r>
              <a:rPr lang="en-US" dirty="0" err="1"/>
              <a:t>UniEssen</a:t>
            </a:r>
            <a:endParaRPr lang="en-US" dirty="0"/>
          </a:p>
          <a:p>
            <a:r>
              <a:rPr lang="en-US" dirty="0"/>
              <a:t>Python3 </a:t>
            </a:r>
            <a:r>
              <a:rPr lang="mr-IN" dirty="0"/>
              <a:t>–</a:t>
            </a:r>
            <a:r>
              <a:rPr lang="en-US" dirty="0"/>
              <a:t> based</a:t>
            </a:r>
          </a:p>
          <a:p>
            <a:r>
              <a:rPr lang="en-US" dirty="0" err="1"/>
              <a:t>cmake</a:t>
            </a:r>
            <a:r>
              <a:rPr lang="en-US" dirty="0"/>
              <a:t> philosophy </a:t>
            </a:r>
          </a:p>
          <a:p>
            <a:r>
              <a:rPr lang="en-US" dirty="0" err="1"/>
              <a:t>conda</a:t>
            </a:r>
            <a:r>
              <a:rPr lang="en-US" dirty="0"/>
              <a:t> installation</a:t>
            </a:r>
          </a:p>
          <a:p>
            <a:r>
              <a:rPr lang="en-US" dirty="0" err="1"/>
              <a:t>conda</a:t>
            </a:r>
            <a:r>
              <a:rPr lang="en-US" dirty="0"/>
              <a:t> support</a:t>
            </a:r>
          </a:p>
          <a:p>
            <a:r>
              <a:rPr lang="en-US" dirty="0"/>
              <a:t>http://</a:t>
            </a:r>
            <a:r>
              <a:rPr lang="en-US" dirty="0" err="1"/>
              <a:t>snakemake.readthedocs.io</a:t>
            </a:r>
            <a:r>
              <a:rPr lang="en-US" dirty="0"/>
              <a:t>/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1/17/22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Snakemake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85" y="2024064"/>
            <a:ext cx="5157515" cy="2050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474" y="4483752"/>
            <a:ext cx="1625600" cy="16256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34BB7A0-FE1E-8E47-AACE-9F68210D5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35" y="4769605"/>
            <a:ext cx="35941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553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29EC7-5833-1B41-92EB-8EA58C92E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miniconda</a:t>
            </a:r>
            <a:endParaRPr lang="en-US" dirty="0"/>
          </a:p>
          <a:p>
            <a:pPr lvl="1"/>
            <a:r>
              <a:rPr lang="en-US" dirty="0"/>
              <a:t>Download and run the installer (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Miniconda3-latest-Linux-x86_64.sh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Install </a:t>
            </a:r>
            <a:r>
              <a:rPr lang="en-US" dirty="0" err="1"/>
              <a:t>snakemake</a:t>
            </a:r>
            <a:r>
              <a:rPr lang="en-US" dirty="0"/>
              <a:t> with </a:t>
            </a:r>
            <a:r>
              <a:rPr lang="en-US" dirty="0" err="1"/>
              <a:t>conda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-c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-forge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snakemake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-c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-forge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snakemake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-minimal</a:t>
            </a:r>
          </a:p>
          <a:p>
            <a:endParaRPr lang="en-US" dirty="0"/>
          </a:p>
          <a:p>
            <a:r>
              <a:rPr lang="en-US" dirty="0"/>
              <a:t>Test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snakemake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--version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BB81E-7999-C249-BEC0-ECA93E50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19.06.2019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FC1D8-09EF-604B-A375-1496F4F3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C95F2-F9C0-2D4C-8995-E48E16E9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B637B3-C38B-CF4A-A92A-97FD890A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</a:t>
            </a:r>
          </a:p>
        </p:txBody>
      </p:sp>
    </p:spTree>
    <p:extLst>
      <p:ext uri="{BB962C8B-B14F-4D97-AF65-F5344CB8AC3E}">
        <p14:creationId xmlns:p14="http://schemas.microsoft.com/office/powerpoint/2010/main" val="8371852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29EC7-5833-1B41-92EB-8EA58C92E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rule_all</a:t>
            </a:r>
            <a:r>
              <a:rPr lang="en-US" dirty="0"/>
              <a:t> defines the final product</a:t>
            </a:r>
          </a:p>
          <a:p>
            <a:r>
              <a:rPr lang="en-US" dirty="0" err="1"/>
              <a:t>Snakemake</a:t>
            </a:r>
            <a:r>
              <a:rPr lang="en-US" dirty="0"/>
              <a:t> parses searches for files needed to do this final products</a:t>
            </a:r>
          </a:p>
          <a:p>
            <a:r>
              <a:rPr lang="en-US" dirty="0"/>
              <a:t>Then, recursively, searches for what needs to be done for the “substrates”</a:t>
            </a:r>
          </a:p>
          <a:p>
            <a:endParaRPr lang="en-US" dirty="0"/>
          </a:p>
          <a:p>
            <a:r>
              <a:rPr lang="en-US" dirty="0"/>
              <a:t>After successful parsing (in syntax and content):</a:t>
            </a:r>
          </a:p>
          <a:p>
            <a:r>
              <a:rPr lang="en-US" dirty="0"/>
              <a:t>Workflow is started from the “substrates” of lowest level</a:t>
            </a:r>
          </a:p>
          <a:p>
            <a:r>
              <a:rPr lang="en-US" dirty="0"/>
              <a:t>Proceeds as DAG (directed acyclic graph) towards the final product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BB81E-7999-C249-BEC0-ECA93E50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19.06.2019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FC1D8-09EF-604B-A375-1496F4F3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C95F2-F9C0-2D4C-8995-E48E16E9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B637B3-C38B-CF4A-A92A-97FD890A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the workflow </a:t>
            </a:r>
          </a:p>
        </p:txBody>
      </p:sp>
    </p:spTree>
    <p:extLst>
      <p:ext uri="{BB962C8B-B14F-4D97-AF65-F5344CB8AC3E}">
        <p14:creationId xmlns:p14="http://schemas.microsoft.com/office/powerpoint/2010/main" val="1898275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Snakefile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pl-PL" dirty="0"/>
              <a:t> </a:t>
            </a:r>
            <a:r>
              <a:rPr lang="en-US" dirty="0"/>
              <a:t>rules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15918A-ED09-A649-914C-AB2B8839D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5" y="1988840"/>
            <a:ext cx="10558115" cy="32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753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Snakefile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pl-PL" dirty="0"/>
              <a:t> </a:t>
            </a:r>
            <a:r>
              <a:rPr lang="en-US" dirty="0"/>
              <a:t>rules with python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3552FA-FB0B-EE4E-995B-DCA8B6CEC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0"/>
          <a:stretch/>
        </p:blipFill>
        <p:spPr>
          <a:xfrm>
            <a:off x="1701131" y="1405223"/>
            <a:ext cx="8362776" cy="46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20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rule…  to rule them all</a:t>
            </a:r>
          </a:p>
        </p:txBody>
      </p:sp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0BAA2EBC-F6D1-ED4E-92BD-B7FE9E27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95" y="3212976"/>
            <a:ext cx="5956300" cy="151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9565C-A172-1B49-BDBF-0B395A3B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891" y="1142380"/>
            <a:ext cx="2794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514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644" y="632219"/>
            <a:ext cx="11537950" cy="972000"/>
          </a:xfrm>
        </p:spPr>
        <p:txBody>
          <a:bodyPr/>
          <a:lstStyle/>
          <a:p>
            <a:r>
              <a:rPr lang="en-US" dirty="0" err="1"/>
              <a:t>Snakefile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wildcards: generating contents and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96C74-AAA3-984B-A014-C82E02263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71" y="1772816"/>
            <a:ext cx="7912100" cy="8636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15676A-ECBE-3040-803A-8298C1BDA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63" y="3533381"/>
            <a:ext cx="86233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417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14D04701-88AA-4AA7-9D81-402D56FFC931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9E63475A-254A-4708-9A66-AAF923C71901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C68D25FC-1828-409B-AACA-0B555895D782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30CC2496-AAE8-4D91-A113-790662DB3094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AB8548D2-5138-45AD-993A-64BC1CA34FCA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78DC8CA1-480E-4F25-8D0E-6ED1E856F6F5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4783D990-5079-41F3-87DA-6B596A68A635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2A28C46A-3997-47D2-AC1E-57E62A89DBFA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DD494187-604D-451F-A02A-E84B44D03B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AA1DF1212447B75B1D2F74F107CF" ma:contentTypeVersion="2" ma:contentTypeDescription="Create a new document." ma:contentTypeScope="" ma:versionID="8fa928f791c9ad60dfadd4b109fe4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aabc5765df182e36866dbc834f0b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DD2728-513B-4C02-B270-6A03CBE769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7F5ACA-0F01-441B-BB22-CECEC1FDEAC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E9601EB-10E3-42C9-B0A1-AB1AB2827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ID_Praesentation_EXTERN_blau_e</Template>
  <TotalTime>2612</TotalTime>
  <Words>651</Words>
  <Application>Microsoft Macintosh PowerPoint</Application>
  <PresentationFormat>Custom</PresentationFormat>
  <Paragraphs>143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Courier</vt:lpstr>
      <vt:lpstr>Courier New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High Performance Computing for genomic applications Snakemake example with genomic data </vt:lpstr>
      <vt:lpstr>Orchestration strategies: workflow managers</vt:lpstr>
      <vt:lpstr>Snakemake</vt:lpstr>
      <vt:lpstr>Installation </vt:lpstr>
      <vt:lpstr>Parsing the workflow </vt:lpstr>
      <vt:lpstr>Snakefile – rules</vt:lpstr>
      <vt:lpstr>Snakefile – rules with python</vt:lpstr>
      <vt:lpstr>One rule…  to rule them all</vt:lpstr>
      <vt:lpstr>Snakefile – wildcards: generating contents and use</vt:lpstr>
      <vt:lpstr>Running snakemake on the cluster</vt:lpstr>
      <vt:lpstr>Cluster settings: cluster.json</vt:lpstr>
      <vt:lpstr>What we actually do in snakemake?</vt:lpstr>
      <vt:lpstr>What we actually do in snakemake?</vt:lpstr>
      <vt:lpstr>Other examples of rules graph</vt:lpstr>
      <vt:lpstr>Snakemake happily finished </vt:lpstr>
      <vt:lpstr>Starting snakemake on Euler </vt:lpstr>
      <vt:lpstr>Other reproducibility mechanisms that can be used by snakemake</vt:lpstr>
      <vt:lpstr>Practical advice</vt:lpstr>
      <vt:lpstr>Easy examples and proper workflows</vt:lpstr>
      <vt:lpstr>Advantages and difficulties of snakemake</vt:lpstr>
      <vt:lpstr>Snakemake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Fux</dc:creator>
  <cp:lastModifiedBy>lrkqook751@idethz.onmicrosoft.com</cp:lastModifiedBy>
  <cp:revision>83</cp:revision>
  <cp:lastPrinted>2013-06-08T11:22:51Z</cp:lastPrinted>
  <dcterms:created xsi:type="dcterms:W3CDTF">2017-10-18T13:56:35Z</dcterms:created>
  <dcterms:modified xsi:type="dcterms:W3CDTF">2022-01-17T15:12:06Z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0x010100527BAA1DF1212447B75B1D2F74F107CF</vt:lpwstr>
  </property>
</Properties>
</file>