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5" r:id="rId5"/>
    <p:sldMasterId id="2147483777" r:id="rId6"/>
    <p:sldMasterId id="2147483789" r:id="rId7"/>
    <p:sldMasterId id="2147483801" r:id="rId8"/>
    <p:sldMasterId id="2147483813" r:id="rId9"/>
    <p:sldMasterId id="2147483825" r:id="rId10"/>
    <p:sldMasterId id="2147483837" r:id="rId11"/>
    <p:sldMasterId id="2147483849" r:id="rId12"/>
  </p:sldMasterIdLst>
  <p:notesMasterIdLst>
    <p:notesMasterId r:id="rId17"/>
  </p:notesMasterIdLst>
  <p:handoutMasterIdLst>
    <p:handoutMasterId r:id="rId18"/>
  </p:handoutMasterIdLst>
  <p:sldIdLst>
    <p:sldId id="268" r:id="rId13"/>
    <p:sldId id="272" r:id="rId14"/>
    <p:sldId id="273" r:id="rId15"/>
    <p:sldId id="271" r:id="rId16"/>
  </p:sldIdLst>
  <p:sldSz cx="12187238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27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97" userDrawn="1">
          <p15:clr>
            <a:srgbClr val="A4A3A4"/>
          </p15:clr>
        </p15:guide>
        <p15:guide id="8" pos="91">
          <p15:clr>
            <a:srgbClr val="A4A3A4"/>
          </p15:clr>
        </p15:guide>
        <p15:guide id="9" pos="7585">
          <p15:clr>
            <a:srgbClr val="A4A3A4"/>
          </p15:clr>
        </p15:guide>
        <p15:guide id="10" pos="3839">
          <p15:clr>
            <a:srgbClr val="A4A3A4"/>
          </p15:clr>
        </p15:guide>
        <p15:guide id="11" pos="204">
          <p15:clr>
            <a:srgbClr val="A4A3A4"/>
          </p15:clr>
        </p15:guide>
        <p15:guide id="12" pos="7472">
          <p15:clr>
            <a:srgbClr val="A4A3A4"/>
          </p15:clr>
        </p15:guide>
        <p15:guide id="13" orient="horz" pos="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7F6"/>
    <a:srgbClr val="B3F6B2"/>
    <a:srgbClr val="D3546C"/>
    <a:srgbClr val="6387C8"/>
    <a:srgbClr val="9C85C8"/>
    <a:srgbClr val="2F61BC"/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30" autoAdjust="0"/>
    <p:restoredTop sz="94660"/>
  </p:normalViewPr>
  <p:slideViewPr>
    <p:cSldViewPr snapToObjects="1">
      <p:cViewPr varScale="1">
        <p:scale>
          <a:sx n="117" d="100"/>
          <a:sy n="117" d="100"/>
        </p:scale>
        <p:origin x="192" y="424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97"/>
        <p:guide pos="91"/>
        <p:guide pos="7585"/>
        <p:guide pos="3839"/>
        <p:guide pos="204"/>
        <p:guide pos="7472"/>
        <p:guide orient="horz" pos="4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A4B46-F6A6-DA4E-8415-64807F0B23D2}" type="datetimeFigureOut">
              <a:rPr lang="de-DE" smtClean="0">
                <a:latin typeface="Arial" panose="020B0604020202020204" pitchFamily="34" charset="0"/>
              </a:rPr>
              <a:t>02.02.21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48993-9816-0246-B1D2-4028350D98C2}" type="slidenum">
              <a:rPr lang="de-DE" smtClean="0">
                <a:latin typeface="Arial" panose="020B0604020202020204" pitchFamily="34" charset="0"/>
              </a:rPr>
              <a:t>‹#›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02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BCDB334D-D17F-49C4-91DD-37BB7E818209}" type="datetimeFigureOut">
              <a:rPr lang="de-CH" smtClean="0"/>
              <a:pPr/>
              <a:t>02.02.21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A51C0C35-A9A2-4EFD-9BAF-1E52E29E03D1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88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4B9B-A36A-8F45-8F6C-9BDF34E6BCCD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r>
              <a:rPr lang="en-US"/>
              <a:t>Add a picture by dragging it onto the icon or by clicking on the icon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7A8B-9755-5548-A4BD-7521A4B58AA0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6661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5660-F0BB-8642-861D-EC8205A6046B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1180998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D111-3E2E-AD4F-89AB-2D6A1307DFB9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25070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2688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00E-B5DE-DA43-BBBB-7565A7F6C749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0288269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EE5-BCDD-B645-8E4B-F060BE02AF8E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5977274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3BA2-4BC3-A043-A71F-E9C0DB6C9FDB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834570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C99-E3BD-9143-BBE6-FAD26E1BD430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07150518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055B-F70E-CD41-A4D0-446C40F47081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728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E93-5C91-5A4E-AA6F-4B05E6D1738E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493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068F-CA04-F245-A60F-1794552168F9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C01-6EBE-AB4D-9CE0-FC8C394835D1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2508653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102-04ED-2A41-9A7D-4866B6D39A09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287923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687079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7A5B-E2E2-7A4F-933F-00E95ED137B1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68459606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2B94-0C02-4E45-B244-087EE4F33DA3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9741533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858E-1357-2945-A7E8-F4FC6D2A5AC1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18970784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0EB3-5272-7246-9B4E-5FC12AA1ECBE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568873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869C-8A1B-5147-BA88-5B46571EB679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1258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828C-714B-714E-95C2-9B8BCF2EBEA5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10812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21DE-4434-FE4B-AF3F-9BC6F1642FAE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5715966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825A-B0F6-3346-B246-53D6657F310F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452-BB6B-DD42-9BEA-21C41F88EF1D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928559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384381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996D-C6A1-FF46-8CFF-6BD58AFE5C23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80784549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4DB8-BFD8-694F-92A0-48D1F084CDEB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14787039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4907-EF94-CD4A-91F6-7A457126A85F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5519715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E8D0-02EF-1247-8CB0-68083FCD8233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2646352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BA37-B0FA-5B4A-8799-D39482E0D556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6928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56FB-3B5E-5745-93BE-185074801444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415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4EAC-FA35-A54D-B4D5-07CBB51B1E05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63800854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7B9C-D85B-EA47-A473-5633126FD76B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969200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a picture by dragging it onto the icon or by clicking on the icon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14206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BDEE-6FFF-4649-B780-DFA7D9B4D894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81801933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93E-1E01-7E4E-900F-4C6F0FAB48CD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8343045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E549-042C-4345-8892-67E5458E882E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6217833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FE8-151E-374C-BA76-D9B8183E33EB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9427755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5FF6-4EAA-3543-8F2E-17AFCF8CE587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5740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BB19-32C6-334E-8496-9BBBB1229038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24177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0743-F946-5746-9D26-8B8B62CB30F5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1545528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8AB6-49A4-7443-AA69-1496A8F9CB1A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729981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0791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8BB-1DFD-A041-87A0-91D2F58AEF0A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2851137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80F5-BC11-1F49-BAA4-D00AE827B6DB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7869484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490C-1415-054A-A6CA-E5031D73DED0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413516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FA9B-A884-F249-83FC-83C6C60FD6A8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30382286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970A-A757-CE40-869E-566109068F23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7921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6168-F38E-1E4F-8457-695495134D15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7120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CC46-434C-484C-8AD6-5515313119AD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1201938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9E-C857-754B-9293-C3CA62ECE177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87535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02382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6C2-FDFD-2F41-8CF3-3878E13ADCC3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7060516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1582-04B8-8749-9720-F2EBA34C0FEE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E357-ECEC-1647-9C62-E27A9912C3FB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15028168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636C-4020-CF45-AAD2-8BACCC3B0F71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95414164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CDEB-CECD-0A4A-A17B-E7D352CD6645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53229146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AC3-78EA-6244-A73B-4CABB1CC32AE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662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6FD-4D11-9B45-AFA6-79003DE74823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09004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7D82-29EA-0047-994E-8E020AC27F07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9617826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D07C-BF71-644B-8F0D-0743D9CA5FCC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146689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492542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15B9-B695-BA4C-A0D3-03B140CB5E19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5480681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6072-FD0C-A649-92CF-0EEAAF50C283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522106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5604-832D-5F4A-B5E6-C9D9E648A59D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21300136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81C5-1176-6C4A-8480-E8ECD27F9A7A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58747538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DA89-39C8-304F-9F2A-8D03C39E47D4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0278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7946-5F92-954E-A49C-D5FC8D08D99F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98361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AFA7-7C3F-6F48-A762-F19623103EBF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49158913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E3DF-D2BF-A049-B367-43F266BF459F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806052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791819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02F-DB9A-3040-8436-63B13A19B763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938037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33BB-7CB2-7841-958D-D1FF92C33ECC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057446467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78A5-D8F2-364A-9AE6-0EF77B3884CA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442680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BB16-9D6C-5A49-8715-5C7E845A4A8E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0FC1-09DF-C844-900C-26E8AA054204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972545763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0AD8-35DF-C04D-ADBA-368A5993387D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71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FEC-195C-1149-8B82-1E047D1728AD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59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DEA0D0F-D7BE-5F4D-9DB8-F228686DFE93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50006" y="6300189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endParaRPr lang="en-GB" sz="800" baseline="0" dirty="0"/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grpSp>
        <p:nvGrpSpPr>
          <p:cNvPr id="40" name="Group 3"/>
          <p:cNvGrpSpPr/>
          <p:nvPr userDrawn="1"/>
        </p:nvGrpSpPr>
        <p:grpSpPr>
          <a:xfrm>
            <a:off x="372751" y="6237242"/>
            <a:ext cx="1616412" cy="585803"/>
            <a:chOff x="6840700" y="450082"/>
            <a:chExt cx="1888019" cy="447556"/>
          </a:xfrm>
        </p:grpSpPr>
        <p:pic>
          <p:nvPicPr>
            <p:cNvPr id="41" name="Picture 4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700" y="601484"/>
              <a:ext cx="418428" cy="166704"/>
            </a:xfrm>
            <a:prstGeom prst="rect">
              <a:avLst/>
            </a:prstGeom>
          </p:spPr>
        </p:pic>
        <p:sp>
          <p:nvSpPr>
            <p:cNvPr id="42" name="TextBox 5"/>
            <p:cNvSpPr txBox="1"/>
            <p:nvPr userDrawn="1"/>
          </p:nvSpPr>
          <p:spPr>
            <a:xfrm>
              <a:off x="7259128" y="450082"/>
              <a:ext cx="1469591" cy="44755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1600" u="none" kern="1200" dirty="0">
                  <a:solidFill>
                    <a:schemeClr val="tx1"/>
                  </a:solidFill>
                  <a:effectLst/>
                </a:rPr>
                <a:t>   ID | SIS</a:t>
              </a:r>
              <a:r>
                <a:rPr lang="en-GB" sz="1600" dirty="0">
                  <a:solidFill>
                    <a:schemeClr val="accent2"/>
                  </a:solidFill>
                </a:rPr>
                <a:t> </a:t>
              </a:r>
              <a:endParaRPr lang="de-CH" sz="1600" dirty="0">
                <a:solidFill>
                  <a:schemeClr val="accent2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A189FD6-1E92-4148-9994-CAF8FAFB1DBF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0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0102543-05FE-2948-A833-7867C96F390F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2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A5601F0-649B-FC43-9543-B65645BC0A4B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80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12D2C924-608C-694F-B0DF-E3FC6232995A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2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B46E97D-4E58-2F4E-8060-00D82B7C873B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7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4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1912BB9-2710-4447-8002-028A4C100451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ACB04D7-05C5-C648-871C-2C00FFC54154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9B58BB8-E873-CC4D-8AA3-EEB3A2BE8567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Scientific IT Services</a:t>
            </a:r>
          </a:p>
          <a:p>
            <a:r>
              <a:rPr lang="en-GB" dirty="0"/>
              <a:t>Michal </a:t>
            </a:r>
            <a:r>
              <a:rPr lang="en-GB"/>
              <a:t>Okoniewski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7B7E-44DC-C448-9333-133CF82D807C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8" name="Titel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000" b="0" dirty="0"/>
              <a:t>High Performance Computing for genomic applications</a:t>
            </a:r>
            <a:br>
              <a:rPr lang="en-GB" b="0" dirty="0"/>
            </a:br>
            <a:r>
              <a:rPr lang="pl-PL" b="0" dirty="0" err="1"/>
              <a:t>Various</a:t>
            </a:r>
            <a:r>
              <a:rPr lang="pl-PL" b="0" dirty="0"/>
              <a:t> </a:t>
            </a:r>
            <a:r>
              <a:rPr lang="pl-PL" b="0" dirty="0" err="1"/>
              <a:t>aspects</a:t>
            </a:r>
            <a:r>
              <a:rPr lang="pl-PL" b="0" dirty="0"/>
              <a:t> of </a:t>
            </a:r>
            <a:r>
              <a:rPr lang="pl-PL" b="0" dirty="0" err="1"/>
              <a:t>RNAseq</a:t>
            </a:r>
            <a:r>
              <a:rPr lang="pl-PL" b="0" dirty="0"/>
              <a:t> </a:t>
            </a:r>
            <a:r>
              <a:rPr lang="pl-PL" b="0" dirty="0" err="1"/>
              <a:t>analysis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pic>
        <p:nvPicPr>
          <p:cNvPr id="15" name="Bildplatzhalter 1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89063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toolbox for </a:t>
            </a:r>
            <a:r>
              <a:rPr lang="en-US" dirty="0" err="1"/>
              <a:t>RNAseq</a:t>
            </a:r>
            <a:endParaRPr lang="en-US" dirty="0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B869C91F-619E-8A46-B1A1-A2A679C3C4BA}"/>
              </a:ext>
            </a:extLst>
          </p:cNvPr>
          <p:cNvSpPr/>
          <p:nvPr/>
        </p:nvSpPr>
        <p:spPr>
          <a:xfrm>
            <a:off x="2349203" y="1601735"/>
            <a:ext cx="1656184" cy="720080"/>
          </a:xfrm>
          <a:prstGeom prst="homePlate">
            <a:avLst/>
          </a:prstGeom>
          <a:solidFill>
            <a:srgbClr val="B3F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solidFill>
                  <a:schemeClr val="tx1"/>
                </a:solidFill>
              </a:rPr>
              <a:t>trimming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FFC2533-1D82-044D-A338-46CC937ABE5A}"/>
              </a:ext>
            </a:extLst>
          </p:cNvPr>
          <p:cNvSpPr/>
          <p:nvPr/>
        </p:nvSpPr>
        <p:spPr>
          <a:xfrm>
            <a:off x="5085507" y="1601735"/>
            <a:ext cx="1656184" cy="720080"/>
          </a:xfrm>
          <a:prstGeom prst="homePlate">
            <a:avLst/>
          </a:prstGeom>
          <a:solidFill>
            <a:srgbClr val="B3F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solidFill>
                  <a:schemeClr val="tx1"/>
                </a:solidFill>
              </a:rPr>
              <a:t>alignment</a:t>
            </a: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1E8CFB35-4D99-D640-9CD1-8F765BC786A7}"/>
              </a:ext>
            </a:extLst>
          </p:cNvPr>
          <p:cNvSpPr/>
          <p:nvPr/>
        </p:nvSpPr>
        <p:spPr>
          <a:xfrm>
            <a:off x="7821811" y="1601735"/>
            <a:ext cx="1656184" cy="720080"/>
          </a:xfrm>
          <a:prstGeom prst="homePlate">
            <a:avLst/>
          </a:prstGeom>
          <a:solidFill>
            <a:srgbClr val="B3F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solidFill>
                  <a:schemeClr val="tx1"/>
                </a:solidFill>
              </a:rPr>
              <a:t>counting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7C6199B-F999-084A-B608-5D92F4A3400E}"/>
              </a:ext>
            </a:extLst>
          </p:cNvPr>
          <p:cNvSpPr/>
          <p:nvPr/>
        </p:nvSpPr>
        <p:spPr>
          <a:xfrm>
            <a:off x="6741691" y="1421715"/>
            <a:ext cx="1080120" cy="1080120"/>
          </a:xfrm>
          <a:prstGeom prst="roundRect">
            <a:avLst/>
          </a:prstGeom>
          <a:solidFill>
            <a:srgbClr val="00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solidFill>
                  <a:schemeClr val="tx1"/>
                </a:solidFill>
              </a:rPr>
              <a:t>BAM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61086AC-FD50-444F-9C26-9E2A970AAA12}"/>
              </a:ext>
            </a:extLst>
          </p:cNvPr>
          <p:cNvSpPr/>
          <p:nvPr/>
        </p:nvSpPr>
        <p:spPr>
          <a:xfrm>
            <a:off x="4005387" y="1421715"/>
            <a:ext cx="1080120" cy="1080120"/>
          </a:xfrm>
          <a:prstGeom prst="roundRect">
            <a:avLst/>
          </a:prstGeom>
          <a:solidFill>
            <a:srgbClr val="00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</a:t>
            </a:r>
            <a:r>
              <a:rPr lang="en-CH" sz="1400" dirty="0">
                <a:solidFill>
                  <a:schemeClr val="tx1"/>
                </a:solidFill>
              </a:rPr>
              <a:t>astq</a:t>
            </a:r>
          </a:p>
          <a:p>
            <a:pPr algn="ctr"/>
            <a:r>
              <a:rPr lang="en-CH" sz="1400" dirty="0">
                <a:solidFill>
                  <a:schemeClr val="tx1"/>
                </a:solidFill>
              </a:rPr>
              <a:t>trimmed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E462979-CBF3-DC4A-8080-DE4C494139E0}"/>
              </a:ext>
            </a:extLst>
          </p:cNvPr>
          <p:cNvSpPr/>
          <p:nvPr/>
        </p:nvSpPr>
        <p:spPr>
          <a:xfrm>
            <a:off x="9477995" y="1421715"/>
            <a:ext cx="1080120" cy="1080120"/>
          </a:xfrm>
          <a:prstGeom prst="roundRect">
            <a:avLst/>
          </a:prstGeom>
          <a:solidFill>
            <a:srgbClr val="00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</a:t>
            </a:r>
            <a:r>
              <a:rPr lang="en-CH" dirty="0">
                <a:solidFill>
                  <a:schemeClr val="tx1"/>
                </a:solidFill>
              </a:rPr>
              <a:t>ount table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31349AD-3842-1C49-A31E-CEAAA6AB6C1B}"/>
              </a:ext>
            </a:extLst>
          </p:cNvPr>
          <p:cNvSpPr/>
          <p:nvPr/>
        </p:nvSpPr>
        <p:spPr>
          <a:xfrm>
            <a:off x="1276032" y="1421715"/>
            <a:ext cx="1080120" cy="1080120"/>
          </a:xfrm>
          <a:prstGeom prst="roundRect">
            <a:avLst/>
          </a:prstGeom>
          <a:solidFill>
            <a:srgbClr val="00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</a:t>
            </a:r>
            <a:r>
              <a:rPr lang="en-CH" sz="1200" dirty="0">
                <a:solidFill>
                  <a:schemeClr val="tx1"/>
                </a:solidFill>
              </a:rPr>
              <a:t>astq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from sequencing</a:t>
            </a:r>
            <a:endParaRPr lang="en-CH" sz="1200" dirty="0">
              <a:solidFill>
                <a:schemeClr val="tx1"/>
              </a:solidFill>
            </a:endParaRP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13A98FB9-72DA-954E-9AAF-A9034C8DC1DC}"/>
              </a:ext>
            </a:extLst>
          </p:cNvPr>
          <p:cNvSpPr/>
          <p:nvPr/>
        </p:nvSpPr>
        <p:spPr>
          <a:xfrm rot="5400000">
            <a:off x="9189963" y="2969887"/>
            <a:ext cx="1656184" cy="720080"/>
          </a:xfrm>
          <a:prstGeom prst="homePlate">
            <a:avLst/>
          </a:prstGeom>
          <a:solidFill>
            <a:srgbClr val="B3F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</a:t>
            </a:r>
            <a:r>
              <a:rPr lang="en-CH" dirty="0">
                <a:solidFill>
                  <a:schemeClr val="tx1"/>
                </a:solidFill>
              </a:rPr>
              <a:t>nto R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3B5E952-4B2B-6649-A919-B8D2F10F7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23" y="4086434"/>
            <a:ext cx="3568712" cy="196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FA0FB7-F866-CC4D-B1EB-52E41994A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377" y="3429000"/>
            <a:ext cx="1340768" cy="1340768"/>
          </a:xfrm>
          <a:prstGeom prst="rect">
            <a:avLst/>
          </a:prstGeom>
        </p:spPr>
      </p:pic>
      <p:pic>
        <p:nvPicPr>
          <p:cNvPr id="21" name="Picture 20" descr="Chart, scatter chart&#10;&#10;Description automatically generated">
            <a:extLst>
              <a:ext uri="{FF2B5EF4-FFF2-40B4-BE49-F238E27FC236}">
                <a16:creationId xmlns:a16="http://schemas.microsoft.com/office/drawing/2014/main" id="{0E932D86-DF1C-4147-803E-655185E75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07" y="4420822"/>
            <a:ext cx="2584450" cy="2159000"/>
          </a:xfrm>
          <a:prstGeom prst="rect">
            <a:avLst/>
          </a:prstGeom>
        </p:spPr>
      </p:pic>
      <p:sp>
        <p:nvSpPr>
          <p:cNvPr id="23" name="Pentagon 22">
            <a:extLst>
              <a:ext uri="{FF2B5EF4-FFF2-40B4-BE49-F238E27FC236}">
                <a16:creationId xmlns:a16="http://schemas.microsoft.com/office/drawing/2014/main" id="{795ECFCA-7DF1-7A43-9BB3-1DE3F9C20695}"/>
              </a:ext>
            </a:extLst>
          </p:cNvPr>
          <p:cNvSpPr/>
          <p:nvPr/>
        </p:nvSpPr>
        <p:spPr>
          <a:xfrm flipH="1">
            <a:off x="6862047" y="4727013"/>
            <a:ext cx="1656184" cy="720080"/>
          </a:xfrm>
          <a:prstGeom prst="homePlate">
            <a:avLst/>
          </a:prstGeom>
          <a:solidFill>
            <a:srgbClr val="B3F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en-CH" dirty="0">
                <a:solidFill>
                  <a:schemeClr val="tx1"/>
                </a:solidFill>
              </a:rPr>
              <a:t>amples</a:t>
            </a:r>
          </a:p>
          <a:p>
            <a:pPr algn="ctr"/>
            <a:r>
              <a:rPr lang="en-CH" dirty="0">
                <a:solidFill>
                  <a:schemeClr val="tx1"/>
                </a:solidFill>
              </a:rPr>
              <a:t>QC</a:t>
            </a:r>
          </a:p>
        </p:txBody>
      </p:sp>
      <p:pic>
        <p:nvPicPr>
          <p:cNvPr id="25" name="Picture 24" descr="Diagram, venn diagram&#10;&#10;Description automatically generated">
            <a:extLst>
              <a:ext uri="{FF2B5EF4-FFF2-40B4-BE49-F238E27FC236}">
                <a16:creationId xmlns:a16="http://schemas.microsoft.com/office/drawing/2014/main" id="{CE669A9D-E82C-D54B-AC84-E69EEC5C5C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t="22234" r="6384" b="21004"/>
          <a:stretch/>
        </p:blipFill>
        <p:spPr>
          <a:xfrm>
            <a:off x="2789968" y="4136114"/>
            <a:ext cx="1751462" cy="1152921"/>
          </a:xfrm>
          <a:prstGeom prst="rect">
            <a:avLst/>
          </a:prstGeom>
        </p:spPr>
      </p:pic>
      <p:pic>
        <p:nvPicPr>
          <p:cNvPr id="27" name="Picture 26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06D150E6-77E3-A244-AD4E-D62FC04812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47" y="5447093"/>
            <a:ext cx="1379283" cy="837668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F7F1D9A4-908E-264A-A48C-D80C677CC628}"/>
              </a:ext>
            </a:extLst>
          </p:cNvPr>
          <p:cNvSpPr/>
          <p:nvPr/>
        </p:nvSpPr>
        <p:spPr>
          <a:xfrm flipH="1">
            <a:off x="3956772" y="4909082"/>
            <a:ext cx="1656184" cy="720080"/>
          </a:xfrm>
          <a:prstGeom prst="homePlate">
            <a:avLst/>
          </a:prstGeom>
          <a:solidFill>
            <a:srgbClr val="B3F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tx1"/>
                </a:solidFill>
              </a:rPr>
              <a:t>Diff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expression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31" name="Pentagon 30">
            <a:extLst>
              <a:ext uri="{FF2B5EF4-FFF2-40B4-BE49-F238E27FC236}">
                <a16:creationId xmlns:a16="http://schemas.microsoft.com/office/drawing/2014/main" id="{6894F78F-B603-DC42-B197-88B967E0D1B2}"/>
              </a:ext>
            </a:extLst>
          </p:cNvPr>
          <p:cNvSpPr/>
          <p:nvPr/>
        </p:nvSpPr>
        <p:spPr>
          <a:xfrm flipH="1">
            <a:off x="1325701" y="4942335"/>
            <a:ext cx="1656184" cy="720080"/>
          </a:xfrm>
          <a:prstGeom prst="homePlate">
            <a:avLst/>
          </a:prstGeom>
          <a:solidFill>
            <a:srgbClr val="B3F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tx1"/>
                </a:solidFill>
              </a:rPr>
              <a:t>Functional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analysis</a:t>
            </a:r>
            <a:endParaRPr lang="en-CH" dirty="0">
              <a:solidFill>
                <a:schemeClr val="tx1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D07E254-BF61-3248-9919-92B1D5C4561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37" t="2996" r="1586" b="2142"/>
          <a:stretch/>
        </p:blipFill>
        <p:spPr>
          <a:xfrm>
            <a:off x="140233" y="4712117"/>
            <a:ext cx="1185468" cy="10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8196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97D8C-71A1-1040-84E0-B74E34F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2/2/21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844D6-4F01-C446-A679-600D07FF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79E72-C23E-0241-8161-169A2D7D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A97533-498B-874E-9468-931172494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Result table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79AAB2-E7CB-CD44-A36A-815948A5A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79" y="1196752"/>
            <a:ext cx="8064896" cy="489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237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5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RNAseq</a:t>
            </a:r>
            <a:br>
              <a:rPr lang="en-GB" dirty="0"/>
            </a:br>
            <a:endParaRPr lang="en-GB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Enjoy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1" name="Rechteck 10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11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hteck 12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" name="Bild 18" descr="g_eth_logo_kurz_neg_Schutzraum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273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th_praesentation_16zu9_ETH1">
  <a:themeElements>
    <a:clrScheme name="ETH 1 - Ex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1 - Ex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F407A"/>
        </a:accent1>
        <a:accent2>
          <a:srgbClr val="435F8F"/>
        </a:accent2>
        <a:accent3>
          <a:srgbClr val="677DA5"/>
        </a:accent3>
        <a:accent4>
          <a:srgbClr val="8B9CBA"/>
        </a:accent4>
        <a:accent5>
          <a:srgbClr val="AEBACF"/>
        </a:accent5>
        <a:accent6>
          <a:srgbClr val="D2D9E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14D04701-88AA-4AA7-9D81-402D56FFC931}"/>
    </a:ext>
  </a:extLst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th_praesentation_16zu9_ETH2">
  <a:themeElements>
    <a:clrScheme name="ETH 2 - In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85A2C"/>
      </a:accent1>
      <a:accent2>
        <a:srgbClr val="65744E"/>
      </a:accent2>
      <a:accent3>
        <a:srgbClr val="838F70"/>
      </a:accent3>
      <a:accent4>
        <a:srgbClr val="A0A991"/>
      </a:accent4>
      <a:accent5>
        <a:srgbClr val="BDC4B3"/>
      </a:accent5>
      <a:accent6>
        <a:srgbClr val="DADE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2 - In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485A2C"/>
        </a:accent1>
        <a:accent2>
          <a:srgbClr val="65744E"/>
        </a:accent2>
        <a:accent3>
          <a:srgbClr val="838F70"/>
        </a:accent3>
        <a:accent4>
          <a:srgbClr val="A0A991"/>
        </a:accent4>
        <a:accent5>
          <a:srgbClr val="BDC4B3"/>
        </a:accent5>
        <a:accent6>
          <a:srgbClr val="DADE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9E63475A-254A-4708-9A66-AAF923C71901}"/>
    </a:ext>
  </a:extLst>
</a:theme>
</file>

<file path=ppt/theme/theme3.xml><?xml version="1.0" encoding="utf-8"?>
<a:theme xmlns:a="http://schemas.openxmlformats.org/drawingml/2006/main" name="eth_praesentation_16zu9_ETH3">
  <a:themeElements>
    <a:clrScheme name="ETH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3881BD"/>
      </a:accent2>
      <a:accent3>
        <a:srgbClr val="5E99C9"/>
      </a:accent3>
      <a:accent4>
        <a:srgbClr val="84B1D6"/>
      </a:accent4>
      <a:accent5>
        <a:srgbClr val="AAC9E3"/>
      </a:accent5>
      <a:accent6>
        <a:srgbClr val="D0E1EF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3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269B0"/>
        </a:accent1>
        <a:accent2>
          <a:srgbClr val="3881BD"/>
        </a:accent2>
        <a:accent3>
          <a:srgbClr val="5E99C9"/>
        </a:accent3>
        <a:accent4>
          <a:srgbClr val="84B1D6"/>
        </a:accent4>
        <a:accent5>
          <a:srgbClr val="AAC9E3"/>
        </a:accent5>
        <a:accent6>
          <a:srgbClr val="D0E1EF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C68D25FC-1828-409B-AACA-0B555895D782}"/>
    </a:ext>
  </a:extLst>
</a:theme>
</file>

<file path=ppt/theme/theme4.xml><?xml version="1.0" encoding="utf-8"?>
<a:theme xmlns:a="http://schemas.openxmlformats.org/drawingml/2006/main" name="eth_praesentation_16zu9_ETH4">
  <a:themeElements>
    <a:clrScheme name="ETH 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791C"/>
      </a:accent1>
      <a:accent2>
        <a:srgbClr val="898E40"/>
      </a:accent2>
      <a:accent3>
        <a:srgbClr val="9FA465"/>
      </a:accent3>
      <a:accent4>
        <a:srgbClr val="B6B989"/>
      </a:accent4>
      <a:accent5>
        <a:srgbClr val="CCCFAD"/>
      </a:accent5>
      <a:accent6>
        <a:srgbClr val="E3E4D2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4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72791C"/>
        </a:accent1>
        <a:accent2>
          <a:srgbClr val="898E40"/>
        </a:accent2>
        <a:accent3>
          <a:srgbClr val="9FA465"/>
        </a:accent3>
        <a:accent4>
          <a:srgbClr val="B6B989"/>
        </a:accent4>
        <a:accent5>
          <a:srgbClr val="CCCFAD"/>
        </a:accent5>
        <a:accent6>
          <a:srgbClr val="E3E4D2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30CC2496-AAE8-4D91-A113-790662DB3094}"/>
    </a:ext>
  </a:extLst>
</a:theme>
</file>

<file path=ppt/theme/theme5.xml><?xml version="1.0" encoding="utf-8"?>
<a:theme xmlns:a="http://schemas.openxmlformats.org/drawingml/2006/main" name="eth_praesentation_16zu9_ETH5">
  <a:themeElements>
    <a:clrScheme name="ETH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1056A"/>
      </a:accent1>
      <a:accent2>
        <a:srgbClr val="A32D82"/>
      </a:accent2>
      <a:accent3>
        <a:srgbClr val="B4559A"/>
      </a:accent3>
      <a:accent4>
        <a:srgbClr val="C67DB2"/>
      </a:accent4>
      <a:accent5>
        <a:srgbClr val="D7A5C9"/>
      </a:accent5>
      <a:accent6>
        <a:srgbClr val="DFCDE1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5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1056A"/>
        </a:accent1>
        <a:accent2>
          <a:srgbClr val="A32D82"/>
        </a:accent2>
        <a:accent3>
          <a:srgbClr val="B4559A"/>
        </a:accent3>
        <a:accent4>
          <a:srgbClr val="C67DB2"/>
        </a:accent4>
        <a:accent5>
          <a:srgbClr val="D7A5C9"/>
        </a:accent5>
        <a:accent6>
          <a:srgbClr val="DFCDE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AB8548D2-5138-45AD-993A-64BC1CA34FCA}"/>
    </a:ext>
  </a:extLst>
</a:theme>
</file>

<file path=ppt/theme/theme6.xml><?xml version="1.0" encoding="utf-8"?>
<a:theme xmlns:a="http://schemas.openxmlformats.org/drawingml/2006/main" name="eth_praesentation_16zu9_ETH6">
  <a:themeElements>
    <a:clrScheme name="ETH 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F6F64"/>
      </a:accent1>
      <a:accent2>
        <a:srgbClr val="86867D"/>
      </a:accent2>
      <a:accent3>
        <a:srgbClr val="9D9D96"/>
      </a:accent3>
      <a:accent4>
        <a:srgbClr val="B4B4AE"/>
      </a:accent4>
      <a:accent5>
        <a:srgbClr val="CBCBC7"/>
      </a:accent5>
      <a:accent6>
        <a:srgbClr val="E2E2E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6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6F6F64"/>
        </a:accent1>
        <a:accent2>
          <a:srgbClr val="86867D"/>
        </a:accent2>
        <a:accent3>
          <a:srgbClr val="9D9D96"/>
        </a:accent3>
        <a:accent4>
          <a:srgbClr val="B4B4AE"/>
        </a:accent4>
        <a:accent5>
          <a:srgbClr val="CBCBC7"/>
        </a:accent5>
        <a:accent6>
          <a:srgbClr val="E2E2E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78DC8CA1-480E-4F25-8D0E-6ED1E856F6F5}"/>
    </a:ext>
  </a:extLst>
</a:theme>
</file>

<file path=ppt/theme/theme7.xml><?xml version="1.0" encoding="utf-8"?>
<a:theme xmlns:a="http://schemas.openxmlformats.org/drawingml/2006/main" name="eth_praesentation_16zu9_ETH7">
  <a:themeElements>
    <a:clrScheme name="ETH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8322D"/>
      </a:accent1>
      <a:accent2>
        <a:srgbClr val="B6534F"/>
      </a:accent2>
      <a:accent3>
        <a:srgbClr val="C47470"/>
      </a:accent3>
      <a:accent4>
        <a:srgbClr val="D29492"/>
      </a:accent4>
      <a:accent5>
        <a:srgbClr val="E0B5B3"/>
      </a:accent5>
      <a:accent6>
        <a:srgbClr val="EED6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7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A8322D"/>
        </a:accent1>
        <a:accent2>
          <a:srgbClr val="B6534F"/>
        </a:accent2>
        <a:accent3>
          <a:srgbClr val="C47470"/>
        </a:accent3>
        <a:accent4>
          <a:srgbClr val="D29492"/>
        </a:accent4>
        <a:accent5>
          <a:srgbClr val="E0B5B3"/>
        </a:accent5>
        <a:accent6>
          <a:srgbClr val="EED6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4783D990-5079-41F3-87DA-6B596A68A635}"/>
    </a:ext>
  </a:extLst>
</a:theme>
</file>

<file path=ppt/theme/theme8.xml><?xml version="1.0" encoding="utf-8"?>
<a:theme xmlns:a="http://schemas.openxmlformats.org/drawingml/2006/main" name="eth_praesentation_16zu9_ETH8">
  <a:themeElements>
    <a:clrScheme name="ETH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A96"/>
      </a:accent1>
      <a:accent2>
        <a:srgbClr val="298FA7"/>
      </a:accent2>
      <a:accent3>
        <a:srgbClr val="52A5B8"/>
      </a:accent3>
      <a:accent4>
        <a:srgbClr val="7ABAC8"/>
      </a:accent4>
      <a:accent5>
        <a:srgbClr val="A3CFD9"/>
      </a:accent5>
      <a:accent6>
        <a:srgbClr val="CCE4EA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8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007A96"/>
        </a:accent1>
        <a:accent2>
          <a:srgbClr val="298FA7"/>
        </a:accent2>
        <a:accent3>
          <a:srgbClr val="52A5B8"/>
        </a:accent3>
        <a:accent4>
          <a:srgbClr val="7ABAC8"/>
        </a:accent4>
        <a:accent5>
          <a:srgbClr val="A3CFD9"/>
        </a:accent5>
        <a:accent6>
          <a:srgbClr val="CCE4E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2A28C46A-3997-47D2-AC1E-57E62A89DBFA}"/>
    </a:ext>
  </a:extLst>
</a:theme>
</file>

<file path=ppt/theme/theme9.xml><?xml version="1.0" encoding="utf-8"?>
<a:theme xmlns:a="http://schemas.openxmlformats.org/drawingml/2006/main" name="eth_praesentation_16zu9_ETH9">
  <a:themeElements>
    <a:clrScheme name="ETH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56013"/>
      </a:accent1>
      <a:accent2>
        <a:srgbClr val="A67939"/>
      </a:accent2>
      <a:accent3>
        <a:srgbClr val="B7935F"/>
      </a:accent3>
      <a:accent4>
        <a:srgbClr val="C8AC84"/>
      </a:accent4>
      <a:accent5>
        <a:srgbClr val="D9C6AA"/>
      </a:accent5>
      <a:accent6>
        <a:srgbClr val="EADFD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9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56013"/>
        </a:accent1>
        <a:accent2>
          <a:srgbClr val="A67939"/>
        </a:accent2>
        <a:accent3>
          <a:srgbClr val="B7935F"/>
        </a:accent3>
        <a:accent4>
          <a:srgbClr val="C8AC84"/>
        </a:accent4>
        <a:accent5>
          <a:srgbClr val="D9C6AA"/>
        </a:accent5>
        <a:accent6>
          <a:srgbClr val="EADFD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DD494187-604D-451F-A02A-E84B44D03BE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7BAA1DF1212447B75B1D2F74F107CF" ma:contentTypeVersion="2" ma:contentTypeDescription="Create a new document." ma:contentTypeScope="" ma:versionID="8fa928f791c9ad60dfadd4b109fe42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faabc5765df182e36866dbc834f0b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9601EB-10E3-42C9-B0A1-AB1AB28274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BDD2728-513B-4C02-B270-6A03CBE769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7F5ACA-0F01-441B-BB22-CECEC1FDEAC9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ID_Praesentation_EXTERN_blau_e</Template>
  <TotalTime>2580</TotalTime>
  <Words>75</Words>
  <Application>Microsoft Macintosh PowerPoint</Application>
  <PresentationFormat>Custom</PresentationFormat>
  <Paragraphs>31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Wingdings</vt:lpstr>
      <vt:lpstr>eth_praesentation_16zu9_ETH1</vt:lpstr>
      <vt:lpstr>eth_praesentation_16zu9_ETH2</vt:lpstr>
      <vt:lpstr>eth_praesentation_16zu9_ETH3</vt:lpstr>
      <vt:lpstr>eth_praesentation_16zu9_ETH4</vt:lpstr>
      <vt:lpstr>eth_praesentation_16zu9_ETH5</vt:lpstr>
      <vt:lpstr>eth_praesentation_16zu9_ETH6</vt:lpstr>
      <vt:lpstr>eth_praesentation_16zu9_ETH7</vt:lpstr>
      <vt:lpstr>eth_praesentation_16zu9_ETH8</vt:lpstr>
      <vt:lpstr>eth_praesentation_16zu9_ETH9</vt:lpstr>
      <vt:lpstr>High Performance Computing for genomic applications Various aspects of RNAseq analysis</vt:lpstr>
      <vt:lpstr>Current toolbox for RNAseq</vt:lpstr>
      <vt:lpstr>Result table</vt:lpstr>
      <vt:lpstr>RNAseq </vt:lpstr>
    </vt:vector>
  </TitlesOfParts>
  <Company>Hewlett-Packard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Samuel Fux</dc:creator>
  <cp:lastModifiedBy>lrkqook751@idethz.onmicrosoft.com</cp:lastModifiedBy>
  <cp:revision>77</cp:revision>
  <cp:lastPrinted>2013-06-08T11:22:51Z</cp:lastPrinted>
  <dcterms:created xsi:type="dcterms:W3CDTF">2017-10-18T13:56:35Z</dcterms:created>
  <dcterms:modified xsi:type="dcterms:W3CDTF">2021-02-02T11:27:23Z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0x010100527BAA1DF1212447B75B1D2F74F107CF</vt:lpwstr>
  </property>
</Properties>
</file>